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80" r:id="rId8"/>
    <p:sldId id="262" r:id="rId9"/>
    <p:sldId id="263"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78" r:id="rId26"/>
    <p:sldId id="282" r:id="rId27"/>
    <p:sldId id="279"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an Haywood" initials="B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00FF"/>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51" autoAdjust="0"/>
    <p:restoredTop sz="98956" autoAdjust="0"/>
  </p:normalViewPr>
  <p:slideViewPr>
    <p:cSldViewPr>
      <p:cViewPr>
        <p:scale>
          <a:sx n="116" d="100"/>
          <a:sy n="116" d="100"/>
        </p:scale>
        <p:origin x="-360"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152705" cy="1527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1FEF1-6DE9-A84D-954D-B4792D4A90C1}" type="datetimeFigureOut">
              <a:rPr lang="en-US" smtClean="0"/>
              <a:t>2/23/17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0A301-EA81-6849-9884-FD3539474AA6}" type="slidenum">
              <a:rPr lang="en-US" smtClean="0"/>
              <a:t>‹#›</a:t>
            </a:fld>
            <a:endParaRPr lang="en-US"/>
          </a:p>
        </p:txBody>
      </p:sp>
    </p:spTree>
    <p:extLst>
      <p:ext uri="{BB962C8B-B14F-4D97-AF65-F5344CB8AC3E}">
        <p14:creationId xmlns:p14="http://schemas.microsoft.com/office/powerpoint/2010/main" val="9729401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5195" y="3123590"/>
            <a:ext cx="7329840" cy="1832460"/>
          </a:xfrm>
          <a:effectLst>
            <a:outerShdw blurRad="50800" dist="38100" dir="2700000" algn="tl" rotWithShape="0">
              <a:prstClr val="black">
                <a:alpha val="40000"/>
              </a:prstClr>
            </a:outerShdw>
          </a:effectLst>
        </p:spPr>
        <p:txBody>
          <a:bodyPr>
            <a:normAutofit/>
          </a:bodyPr>
          <a:lstStyle>
            <a:lvl1pPr algn="r">
              <a:defRPr sz="3600">
                <a:solidFill>
                  <a:srgbClr val="FFC000"/>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212490" y="1596540"/>
            <a:ext cx="7482545" cy="1068935"/>
          </a:xfrm>
        </p:spPr>
        <p:txBody>
          <a:bodyP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260" y="833016"/>
            <a:ext cx="7482545" cy="610820"/>
          </a:xfrm>
        </p:spPr>
        <p:txBody>
          <a:bodyPr>
            <a:noAutofit/>
          </a:bodyPr>
          <a:lstStyle>
            <a:lvl1pPr algn="l">
              <a:defRPr sz="44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2488" y="1443835"/>
            <a:ext cx="7931511"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2490" y="833015"/>
            <a:ext cx="7016195" cy="61082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596540"/>
            <a:ext cx="641361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9785" y="833015"/>
            <a:ext cx="5955495" cy="61082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59784" y="1730202"/>
            <a:ext cx="3582073"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59784" y="2360065"/>
            <a:ext cx="358207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247790" y="1730202"/>
            <a:ext cx="3583480" cy="639762"/>
          </a:xfrm>
        </p:spPr>
        <p:txBody>
          <a:bodyPr anchor="b"/>
          <a:lstStyle>
            <a:lvl1pPr marL="0" indent="0">
              <a:buNone/>
              <a:defRPr sz="2400" b="1">
                <a:solidFill>
                  <a:srgbClr val="FFC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247790" y="2360065"/>
            <a:ext cx="3583480"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3074F12-AA26-4AC8-9962-C36BB8F32554}" type="datetimeFigureOut">
              <a:rPr lang="en-US" smtClean="0"/>
              <a:pPr/>
              <a:t>2/23/17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199" y="1600200"/>
            <a:ext cx="854324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SafTEngLogo.gi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6100" y="6628243"/>
            <a:ext cx="1517900" cy="229756"/>
          </a:xfrm>
          <a:prstGeom prst="rect">
            <a:avLst/>
          </a:prstGeom>
        </p:spPr>
      </p:pic>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6589" y="2970885"/>
            <a:ext cx="4877409" cy="2290575"/>
          </a:xfrm>
        </p:spPr>
        <p:txBody>
          <a:bodyPr>
            <a:noAutofit/>
          </a:bodyPr>
          <a:lstStyle/>
          <a:p>
            <a:pPr algn="ctr"/>
            <a:r>
              <a:rPr lang="en-US" sz="5400" dirty="0" smtClean="0"/>
              <a:t>OSHA’s </a:t>
            </a:r>
            <a:r>
              <a:rPr lang="en-US" sz="5400" u="sng" dirty="0" smtClean="0">
                <a:solidFill>
                  <a:srgbClr val="FF0000"/>
                </a:solidFill>
              </a:rPr>
              <a:t>NEW</a:t>
            </a:r>
            <a:br>
              <a:rPr lang="en-US" sz="5400" u="sng" dirty="0" smtClean="0">
                <a:solidFill>
                  <a:srgbClr val="FF0000"/>
                </a:solidFill>
              </a:rPr>
            </a:br>
            <a:r>
              <a:rPr lang="en-US" sz="5400" dirty="0" smtClean="0"/>
              <a:t>1910.23</a:t>
            </a:r>
            <a:br>
              <a:rPr lang="en-US" sz="5400" dirty="0" smtClean="0"/>
            </a:br>
            <a:r>
              <a:rPr lang="en-US" sz="5400" dirty="0" smtClean="0"/>
              <a:t>Ladders</a:t>
            </a:r>
            <a:endParaRPr lang="en-US" sz="5400" dirty="0"/>
          </a:p>
        </p:txBody>
      </p:sp>
    </p:spTree>
    <p:extLst>
      <p:ext uri="{BB962C8B-B14F-4D97-AF65-F5344CB8AC3E}">
        <p14:creationId xmlns:p14="http://schemas.microsoft.com/office/powerpoint/2010/main" val="363920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600" dirty="0"/>
              <a:t>Portable </a:t>
            </a:r>
            <a:r>
              <a:rPr lang="en-US" sz="3600" dirty="0" smtClean="0"/>
              <a:t>Ladders</a:t>
            </a:r>
            <a:endParaRPr lang="en-US" sz="3400" dirty="0"/>
          </a:p>
        </p:txBody>
      </p:sp>
      <p:sp>
        <p:nvSpPr>
          <p:cNvPr id="3" name="Content Placeholder 2"/>
          <p:cNvSpPr>
            <a:spLocks noGrp="1"/>
          </p:cNvSpPr>
          <p:nvPr>
            <p:ph idx="1"/>
          </p:nvPr>
        </p:nvSpPr>
        <p:spPr>
          <a:xfrm>
            <a:off x="1212488" y="1443835"/>
            <a:ext cx="7931511" cy="5191970"/>
          </a:xfrm>
        </p:spPr>
        <p:txBody>
          <a:bodyPr>
            <a:noAutofit/>
          </a:bodyPr>
          <a:lstStyle/>
          <a:p>
            <a:r>
              <a:rPr lang="en-US" sz="3200" dirty="0" smtClean="0"/>
              <a:t>Ladders used </a:t>
            </a:r>
            <a:r>
              <a:rPr lang="en-US" sz="3200" dirty="0"/>
              <a:t>in </a:t>
            </a:r>
            <a:r>
              <a:rPr lang="en-US" sz="3200" dirty="0" smtClean="0"/>
              <a:t>passageways</a:t>
            </a:r>
            <a:r>
              <a:rPr lang="en-US" sz="3200" dirty="0"/>
              <a:t>, doorways, or driveways where they can be displaced by other activities or </a:t>
            </a:r>
            <a:r>
              <a:rPr lang="en-US" sz="3200" dirty="0" smtClean="0"/>
              <a:t>traffic, MUST:</a:t>
            </a:r>
            <a:endParaRPr lang="en-US" sz="3200" dirty="0"/>
          </a:p>
          <a:p>
            <a:pPr lvl="1"/>
            <a:r>
              <a:rPr lang="en-US" dirty="0" smtClean="0"/>
              <a:t>be </a:t>
            </a:r>
            <a:r>
              <a:rPr lang="en-US" dirty="0"/>
              <a:t>secured to prevent accidental displacement; </a:t>
            </a:r>
            <a:r>
              <a:rPr lang="en-US" dirty="0" smtClean="0"/>
              <a:t>or</a:t>
            </a:r>
          </a:p>
          <a:p>
            <a:pPr lvl="1"/>
            <a:r>
              <a:rPr lang="en-US" dirty="0" smtClean="0"/>
              <a:t>be </a:t>
            </a:r>
            <a:r>
              <a:rPr lang="en-US" dirty="0"/>
              <a:t>guarded by a temporary barricade, such as a row of traffic cones or caution tape, to keep the activities or traffic away from the </a:t>
            </a:r>
            <a:r>
              <a:rPr lang="en-US" dirty="0" smtClean="0"/>
              <a:t>ladder</a:t>
            </a:r>
            <a:endParaRPr lang="en-US" dirty="0"/>
          </a:p>
        </p:txBody>
      </p:sp>
    </p:spTree>
    <p:extLst>
      <p:ext uri="{BB962C8B-B14F-4D97-AF65-F5344CB8AC3E}">
        <p14:creationId xmlns:p14="http://schemas.microsoft.com/office/powerpoint/2010/main" val="23388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600" dirty="0"/>
              <a:t>Portable </a:t>
            </a:r>
            <a:r>
              <a:rPr lang="en-US" sz="3600" dirty="0" smtClean="0"/>
              <a:t>Ladders</a:t>
            </a:r>
            <a:endParaRPr lang="en-US" sz="3400" dirty="0"/>
          </a:p>
        </p:txBody>
      </p:sp>
      <p:sp>
        <p:nvSpPr>
          <p:cNvPr id="3" name="Content Placeholder 2"/>
          <p:cNvSpPr>
            <a:spLocks noGrp="1"/>
          </p:cNvSpPr>
          <p:nvPr>
            <p:ph idx="1"/>
          </p:nvPr>
        </p:nvSpPr>
        <p:spPr>
          <a:xfrm>
            <a:off x="1212488" y="1443835"/>
            <a:ext cx="7931511" cy="5191970"/>
          </a:xfrm>
        </p:spPr>
        <p:txBody>
          <a:bodyPr>
            <a:noAutofit/>
          </a:bodyPr>
          <a:lstStyle/>
          <a:p>
            <a:r>
              <a:rPr lang="en-US" dirty="0" smtClean="0"/>
              <a:t>Top </a:t>
            </a:r>
            <a:r>
              <a:rPr lang="en-US" dirty="0"/>
              <a:t>step of a stepladder </a:t>
            </a:r>
            <a:r>
              <a:rPr lang="en-US" dirty="0" smtClean="0"/>
              <a:t>can </a:t>
            </a:r>
            <a:r>
              <a:rPr lang="en-US" b="1" u="sng" dirty="0" smtClean="0">
                <a:solidFill>
                  <a:srgbClr val="FFFF00"/>
                </a:solidFill>
              </a:rPr>
              <a:t>NOT</a:t>
            </a:r>
            <a:r>
              <a:rPr lang="en-US" dirty="0" smtClean="0"/>
              <a:t> be </a:t>
            </a:r>
            <a:r>
              <a:rPr lang="en-US" dirty="0"/>
              <a:t>used as </a:t>
            </a:r>
            <a:r>
              <a:rPr lang="en-US" dirty="0" smtClean="0"/>
              <a:t>a step</a:t>
            </a:r>
          </a:p>
          <a:p>
            <a:pPr marL="0" indent="0">
              <a:buNone/>
            </a:pPr>
            <a:endParaRPr lang="en-US" sz="1600" dirty="0"/>
          </a:p>
          <a:p>
            <a:r>
              <a:rPr lang="en-US" dirty="0"/>
              <a:t>Portable ladders used on slippery surfaces </a:t>
            </a:r>
            <a:r>
              <a:rPr lang="en-US" b="1" dirty="0" smtClean="0"/>
              <a:t>MUST</a:t>
            </a:r>
            <a:r>
              <a:rPr lang="en-US" dirty="0" smtClean="0"/>
              <a:t> </a:t>
            </a:r>
            <a:r>
              <a:rPr lang="en-US" b="1" dirty="0" smtClean="0"/>
              <a:t>BE</a:t>
            </a:r>
            <a:r>
              <a:rPr lang="en-US" dirty="0" smtClean="0"/>
              <a:t> </a:t>
            </a:r>
            <a:r>
              <a:rPr lang="en-US" dirty="0"/>
              <a:t>secured and </a:t>
            </a:r>
            <a:r>
              <a:rPr lang="en-US" dirty="0" smtClean="0"/>
              <a:t>stabilized</a:t>
            </a:r>
          </a:p>
          <a:p>
            <a:pPr marL="0" indent="0">
              <a:buNone/>
            </a:pPr>
            <a:endParaRPr lang="en-US" sz="1600" dirty="0"/>
          </a:p>
          <a:p>
            <a:r>
              <a:rPr lang="en-US" dirty="0"/>
              <a:t>The top of a non-self-supporting ladder </a:t>
            </a:r>
            <a:r>
              <a:rPr lang="en-US" b="1" dirty="0" smtClean="0"/>
              <a:t>MUST BE </a:t>
            </a:r>
            <a:r>
              <a:rPr lang="en-US" dirty="0"/>
              <a:t>placed so that </a:t>
            </a:r>
            <a:r>
              <a:rPr lang="en-US" b="1" dirty="0" smtClean="0">
                <a:solidFill>
                  <a:srgbClr val="00FFFF"/>
                </a:solidFill>
              </a:rPr>
              <a:t>BOTH</a:t>
            </a:r>
            <a:r>
              <a:rPr lang="en-US" dirty="0" smtClean="0"/>
              <a:t> </a:t>
            </a:r>
            <a:r>
              <a:rPr lang="en-US" dirty="0"/>
              <a:t>side rails are supported, unless the ladder is equipped with a single support </a:t>
            </a:r>
            <a:r>
              <a:rPr lang="en-US" dirty="0" smtClean="0"/>
              <a:t>attachment</a:t>
            </a:r>
            <a:endParaRPr lang="en-US" dirty="0"/>
          </a:p>
        </p:txBody>
      </p:sp>
    </p:spTree>
    <p:extLst>
      <p:ext uri="{BB962C8B-B14F-4D97-AF65-F5344CB8AC3E}">
        <p14:creationId xmlns:p14="http://schemas.microsoft.com/office/powerpoint/2010/main" val="190156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600" dirty="0"/>
              <a:t>Portable </a:t>
            </a:r>
            <a:r>
              <a:rPr lang="en-US" sz="3600" dirty="0" smtClean="0"/>
              <a:t>Ladders</a:t>
            </a:r>
            <a:endParaRPr lang="en-US" sz="3400" dirty="0"/>
          </a:p>
        </p:txBody>
      </p:sp>
      <p:sp>
        <p:nvSpPr>
          <p:cNvPr id="3" name="Content Placeholder 2"/>
          <p:cNvSpPr>
            <a:spLocks noGrp="1"/>
          </p:cNvSpPr>
          <p:nvPr>
            <p:ph idx="1"/>
          </p:nvPr>
        </p:nvSpPr>
        <p:spPr>
          <a:xfrm>
            <a:off x="1212488" y="1443835"/>
            <a:ext cx="7931511" cy="5191970"/>
          </a:xfrm>
        </p:spPr>
        <p:txBody>
          <a:bodyPr>
            <a:noAutofit/>
          </a:bodyPr>
          <a:lstStyle/>
          <a:p>
            <a:r>
              <a:rPr lang="en-US" dirty="0"/>
              <a:t>Portable ladders used to gain access to an upper landing surface </a:t>
            </a:r>
            <a:r>
              <a:rPr lang="en-US" dirty="0" smtClean="0"/>
              <a:t>MUST extend </a:t>
            </a:r>
            <a:r>
              <a:rPr lang="en-US" dirty="0"/>
              <a:t>at least </a:t>
            </a:r>
            <a:r>
              <a:rPr lang="en-US" dirty="0" smtClean="0"/>
              <a:t>3’ above </a:t>
            </a:r>
            <a:r>
              <a:rPr lang="en-US" dirty="0"/>
              <a:t>the </a:t>
            </a:r>
            <a:r>
              <a:rPr lang="en-US" dirty="0" smtClean="0"/>
              <a:t>landing </a:t>
            </a:r>
            <a:r>
              <a:rPr lang="en-US" dirty="0"/>
              <a:t>surface (see Figure D-1)</a:t>
            </a:r>
          </a:p>
          <a:p>
            <a:pPr marL="0" indent="0">
              <a:buNone/>
            </a:pPr>
            <a:endParaRPr lang="en-US" sz="1600" dirty="0"/>
          </a:p>
          <a:p>
            <a:r>
              <a:rPr lang="en-US" dirty="0"/>
              <a:t>Ladders and ladder sections </a:t>
            </a:r>
            <a:r>
              <a:rPr lang="en-US" dirty="0" smtClean="0"/>
              <a:t>can </a:t>
            </a:r>
            <a:r>
              <a:rPr lang="en-US" b="1" u="sng" dirty="0" smtClean="0"/>
              <a:t>NOT</a:t>
            </a:r>
            <a:r>
              <a:rPr lang="en-US" dirty="0" smtClean="0"/>
              <a:t> be </a:t>
            </a:r>
            <a:r>
              <a:rPr lang="en-US" dirty="0"/>
              <a:t>tied or fastened together to provide added length </a:t>
            </a:r>
            <a:r>
              <a:rPr lang="en-US" b="1" dirty="0"/>
              <a:t>unless</a:t>
            </a:r>
            <a:r>
              <a:rPr lang="en-US" dirty="0"/>
              <a:t> they are specifically designed for such use</a:t>
            </a:r>
          </a:p>
          <a:p>
            <a:pPr marL="0" indent="0">
              <a:buNone/>
            </a:pPr>
            <a:endParaRPr lang="en-US" sz="1800" dirty="0"/>
          </a:p>
          <a:p>
            <a:r>
              <a:rPr lang="en-US" dirty="0"/>
              <a:t>Ladders </a:t>
            </a:r>
            <a:r>
              <a:rPr lang="en-US" dirty="0" smtClean="0"/>
              <a:t>can </a:t>
            </a:r>
            <a:r>
              <a:rPr lang="en-US" b="1" dirty="0" smtClean="0">
                <a:solidFill>
                  <a:srgbClr val="FF0000"/>
                </a:solidFill>
              </a:rPr>
              <a:t>NOT</a:t>
            </a:r>
            <a:r>
              <a:rPr lang="en-US" dirty="0" smtClean="0"/>
              <a:t> be placed </a:t>
            </a:r>
            <a:r>
              <a:rPr lang="en-US" dirty="0"/>
              <a:t>on boxes, barrels, or other unstable bases to obtain additional height</a:t>
            </a:r>
            <a:endParaRPr lang="en-US" dirty="0"/>
          </a:p>
        </p:txBody>
      </p:sp>
    </p:spTree>
    <p:extLst>
      <p:ext uri="{BB962C8B-B14F-4D97-AF65-F5344CB8AC3E}">
        <p14:creationId xmlns:p14="http://schemas.microsoft.com/office/powerpoint/2010/main" val="214125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t>
            </a:r>
            <a:r>
              <a:rPr lang="en-US" dirty="0" smtClean="0"/>
              <a:t>Ladders </a:t>
            </a:r>
            <a:endParaRPr lang="en-US" dirty="0"/>
          </a:p>
        </p:txBody>
      </p:sp>
      <p:sp>
        <p:nvSpPr>
          <p:cNvPr id="3" name="Content Placeholder 2"/>
          <p:cNvSpPr>
            <a:spLocks noGrp="1"/>
          </p:cNvSpPr>
          <p:nvPr>
            <p:ph idx="1"/>
          </p:nvPr>
        </p:nvSpPr>
        <p:spPr/>
        <p:txBody>
          <a:bodyPr>
            <a:normAutofit fontScale="92500"/>
          </a:bodyPr>
          <a:lstStyle/>
          <a:p>
            <a:r>
              <a:rPr lang="en-US" dirty="0" smtClean="0"/>
              <a:t>Fixed </a:t>
            </a:r>
            <a:r>
              <a:rPr lang="en-US" dirty="0"/>
              <a:t>ladders </a:t>
            </a:r>
            <a:r>
              <a:rPr lang="en-US" dirty="0" smtClean="0"/>
              <a:t>MUST BE </a:t>
            </a:r>
            <a:r>
              <a:rPr lang="en-US" dirty="0"/>
              <a:t>capable of supporting their maximum intended </a:t>
            </a:r>
            <a:r>
              <a:rPr lang="en-US" dirty="0" smtClean="0"/>
              <a:t>load</a:t>
            </a:r>
          </a:p>
          <a:p>
            <a:endParaRPr lang="en-US" dirty="0"/>
          </a:p>
          <a:p>
            <a:r>
              <a:rPr lang="en-US" dirty="0" smtClean="0"/>
              <a:t>Minimum </a:t>
            </a:r>
            <a:r>
              <a:rPr lang="en-US" dirty="0"/>
              <a:t>perpendicular distance from the centerline of the steps or rungs, or grab bars, or both, to the nearest permanent object in back of the ladder is </a:t>
            </a:r>
            <a:r>
              <a:rPr lang="en-US" dirty="0" smtClean="0"/>
              <a:t>7” </a:t>
            </a:r>
          </a:p>
          <a:p>
            <a:pPr lvl="1"/>
            <a:r>
              <a:rPr lang="en-US" dirty="0" smtClean="0"/>
              <a:t>Exception: elevator </a:t>
            </a:r>
            <a:r>
              <a:rPr lang="en-US" dirty="0"/>
              <a:t>pit ladders, which have a minimum perpendicular distance of </a:t>
            </a:r>
            <a:r>
              <a:rPr lang="en-US" dirty="0" smtClean="0"/>
              <a:t>4.5”</a:t>
            </a:r>
          </a:p>
          <a:p>
            <a:endParaRPr lang="en-US" dirty="0"/>
          </a:p>
          <a:p>
            <a:r>
              <a:rPr lang="en-US" dirty="0"/>
              <a:t>Grab bars </a:t>
            </a:r>
            <a:r>
              <a:rPr lang="en-US" dirty="0" smtClean="0"/>
              <a:t>can NOT </a:t>
            </a:r>
            <a:r>
              <a:rPr lang="en-US" dirty="0"/>
              <a:t>protrude on the climbing side beyond the rungs of the </a:t>
            </a:r>
            <a:r>
              <a:rPr lang="en-US" dirty="0" smtClean="0"/>
              <a:t>ladder</a:t>
            </a:r>
            <a:endParaRPr lang="en-US" dirty="0"/>
          </a:p>
        </p:txBody>
      </p:sp>
    </p:spTree>
    <p:extLst>
      <p:ext uri="{BB962C8B-B14F-4D97-AF65-F5344CB8AC3E}">
        <p14:creationId xmlns:p14="http://schemas.microsoft.com/office/powerpoint/2010/main" val="291596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t>
            </a:r>
            <a:r>
              <a:rPr lang="en-US" dirty="0" smtClean="0"/>
              <a:t>Ladders </a:t>
            </a:r>
            <a:endParaRPr lang="en-US" dirty="0"/>
          </a:p>
        </p:txBody>
      </p:sp>
      <p:sp>
        <p:nvSpPr>
          <p:cNvPr id="3" name="Content Placeholder 2"/>
          <p:cNvSpPr>
            <a:spLocks noGrp="1"/>
          </p:cNvSpPr>
          <p:nvPr>
            <p:ph idx="1"/>
          </p:nvPr>
        </p:nvSpPr>
        <p:spPr/>
        <p:txBody>
          <a:bodyPr>
            <a:normAutofit/>
          </a:bodyPr>
          <a:lstStyle/>
          <a:p>
            <a:r>
              <a:rPr lang="en-US" dirty="0" smtClean="0"/>
              <a:t>Side </a:t>
            </a:r>
            <a:r>
              <a:rPr lang="en-US" dirty="0"/>
              <a:t>rails of through or sidestep ladders </a:t>
            </a:r>
            <a:r>
              <a:rPr lang="en-US" dirty="0" smtClean="0"/>
              <a:t>MUST extend 42” </a:t>
            </a:r>
            <a:r>
              <a:rPr lang="en-US" b="1" dirty="0" smtClean="0">
                <a:solidFill>
                  <a:srgbClr val="FF00FF"/>
                </a:solidFill>
              </a:rPr>
              <a:t>ABOVE</a:t>
            </a:r>
            <a:r>
              <a:rPr lang="en-US" dirty="0" smtClean="0"/>
              <a:t> </a:t>
            </a:r>
            <a:r>
              <a:rPr lang="en-US" dirty="0"/>
              <a:t>the top of the access level or landing platform served by the </a:t>
            </a:r>
            <a:r>
              <a:rPr lang="en-US" dirty="0" smtClean="0"/>
              <a:t>ladder</a:t>
            </a:r>
          </a:p>
          <a:p>
            <a:endParaRPr lang="en-US" dirty="0" smtClean="0"/>
          </a:p>
          <a:p>
            <a:r>
              <a:rPr lang="en-US" dirty="0" smtClean="0"/>
              <a:t>For </a:t>
            </a:r>
            <a:r>
              <a:rPr lang="en-US" dirty="0"/>
              <a:t>parapet ladders, the access level is:</a:t>
            </a:r>
          </a:p>
          <a:p>
            <a:pPr lvl="1"/>
            <a:r>
              <a:rPr lang="en-US" dirty="0" smtClean="0"/>
              <a:t>The </a:t>
            </a:r>
            <a:r>
              <a:rPr lang="en-US" dirty="0"/>
              <a:t>roof, if the parapet is cut to permit passage through the parapet; </a:t>
            </a:r>
            <a:r>
              <a:rPr lang="en-US" dirty="0" smtClean="0"/>
              <a:t>or</a:t>
            </a:r>
          </a:p>
          <a:p>
            <a:pPr lvl="1"/>
            <a:r>
              <a:rPr lang="en-US" dirty="0" smtClean="0"/>
              <a:t>The </a:t>
            </a:r>
            <a:r>
              <a:rPr lang="en-US" dirty="0"/>
              <a:t>top of the parapet, if the parapet is continuous</a:t>
            </a:r>
            <a:r>
              <a:rPr lang="en-US" dirty="0" smtClean="0"/>
              <a:t>;</a:t>
            </a:r>
            <a:endParaRPr lang="en-US" dirty="0"/>
          </a:p>
        </p:txBody>
      </p:sp>
    </p:spTree>
    <p:extLst>
      <p:ext uri="{BB962C8B-B14F-4D97-AF65-F5344CB8AC3E}">
        <p14:creationId xmlns:p14="http://schemas.microsoft.com/office/powerpoint/2010/main" val="302427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t>
            </a:r>
            <a:r>
              <a:rPr lang="en-US" dirty="0" smtClean="0"/>
              <a:t>Ladders </a:t>
            </a:r>
            <a:endParaRPr lang="en-US" dirty="0"/>
          </a:p>
        </p:txBody>
      </p:sp>
      <p:sp>
        <p:nvSpPr>
          <p:cNvPr id="3" name="Content Placeholder 2"/>
          <p:cNvSpPr>
            <a:spLocks noGrp="1"/>
          </p:cNvSpPr>
          <p:nvPr>
            <p:ph idx="1"/>
          </p:nvPr>
        </p:nvSpPr>
        <p:spPr/>
        <p:txBody>
          <a:bodyPr>
            <a:normAutofit/>
          </a:bodyPr>
          <a:lstStyle/>
          <a:p>
            <a:r>
              <a:rPr lang="en-US" dirty="0"/>
              <a:t>When a fixed ladder terminates at a hatch (see Figure D-</a:t>
            </a:r>
            <a:r>
              <a:rPr lang="en-US" dirty="0" smtClean="0"/>
              <a:t>3)</a:t>
            </a:r>
            <a:r>
              <a:rPr lang="en-US" dirty="0"/>
              <a:t>, the hatch </a:t>
            </a:r>
            <a:r>
              <a:rPr lang="en-US" dirty="0" smtClean="0"/>
              <a:t>cover MUST:</a:t>
            </a:r>
            <a:endParaRPr lang="en-US" dirty="0"/>
          </a:p>
          <a:p>
            <a:pPr lvl="1"/>
            <a:r>
              <a:rPr lang="en-US" dirty="0" smtClean="0"/>
              <a:t>Open with </a:t>
            </a:r>
            <a:r>
              <a:rPr lang="en-US" dirty="0"/>
              <a:t>sufficient clearance to provide easy access </a:t>
            </a:r>
            <a:r>
              <a:rPr lang="en-US" dirty="0" smtClean="0"/>
              <a:t>to/from </a:t>
            </a:r>
            <a:r>
              <a:rPr lang="en-US" dirty="0"/>
              <a:t>the </a:t>
            </a:r>
            <a:r>
              <a:rPr lang="en-US" dirty="0" smtClean="0"/>
              <a:t>ladder</a:t>
            </a:r>
          </a:p>
          <a:p>
            <a:pPr lvl="1"/>
            <a:r>
              <a:rPr lang="en-US" dirty="0" smtClean="0"/>
              <a:t>Open </a:t>
            </a:r>
            <a:r>
              <a:rPr lang="en-US" dirty="0"/>
              <a:t>at least </a:t>
            </a:r>
            <a:r>
              <a:rPr lang="en-US" dirty="0" smtClean="0"/>
              <a:t>70° from </a:t>
            </a:r>
            <a:r>
              <a:rPr lang="en-US" dirty="0"/>
              <a:t>horizontal if the hatch is </a:t>
            </a:r>
            <a:r>
              <a:rPr lang="en-US" dirty="0" smtClean="0"/>
              <a:t>counterbalanced</a:t>
            </a:r>
            <a:endParaRPr lang="en-US" dirty="0"/>
          </a:p>
          <a:p>
            <a:endParaRPr lang="en-US" dirty="0" smtClean="0"/>
          </a:p>
          <a:p>
            <a:r>
              <a:rPr lang="en-US" dirty="0" smtClean="0"/>
              <a:t>Individual</a:t>
            </a:r>
            <a:r>
              <a:rPr lang="en-US" dirty="0"/>
              <a:t>-rung ladders are constructed to prevent the employee's feet from sliding off the ends of the rungs (see Figure D-</a:t>
            </a:r>
            <a:r>
              <a:rPr lang="en-US" dirty="0" smtClean="0"/>
              <a:t>4)</a:t>
            </a:r>
            <a:endParaRPr lang="en-US" dirty="0"/>
          </a:p>
        </p:txBody>
      </p:sp>
    </p:spTree>
    <p:extLst>
      <p:ext uri="{BB962C8B-B14F-4D97-AF65-F5344CB8AC3E}">
        <p14:creationId xmlns:p14="http://schemas.microsoft.com/office/powerpoint/2010/main" val="197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t>
            </a:r>
            <a:r>
              <a:rPr lang="en-US" dirty="0" smtClean="0"/>
              <a:t>Ladders </a:t>
            </a:r>
            <a:endParaRPr lang="en-US" dirty="0"/>
          </a:p>
        </p:txBody>
      </p:sp>
      <p:sp>
        <p:nvSpPr>
          <p:cNvPr id="3" name="Content Placeholder 2"/>
          <p:cNvSpPr>
            <a:spLocks noGrp="1"/>
          </p:cNvSpPr>
          <p:nvPr>
            <p:ph idx="1"/>
          </p:nvPr>
        </p:nvSpPr>
        <p:spPr/>
        <p:txBody>
          <a:bodyPr>
            <a:normAutofit fontScale="92500"/>
          </a:bodyPr>
          <a:lstStyle/>
          <a:p>
            <a:r>
              <a:rPr lang="en-US" dirty="0"/>
              <a:t>Fixed ladders </a:t>
            </a:r>
            <a:r>
              <a:rPr lang="en-US" dirty="0" smtClean="0"/>
              <a:t>are PROHIBITED from having </a:t>
            </a:r>
            <a:r>
              <a:rPr lang="en-US" dirty="0"/>
              <a:t>a pitch greater than 90 degrees from the horizontal </a:t>
            </a:r>
            <a:endParaRPr lang="en-US" dirty="0" smtClean="0"/>
          </a:p>
          <a:p>
            <a:pPr marL="0" indent="0">
              <a:buNone/>
            </a:pPr>
            <a:endParaRPr lang="en-US" dirty="0"/>
          </a:p>
          <a:p>
            <a:r>
              <a:rPr lang="en-US" dirty="0"/>
              <a:t>The step-across distance from the centerline of the rungs or steps is</a:t>
            </a:r>
            <a:r>
              <a:rPr lang="en-US" dirty="0" smtClean="0"/>
              <a:t>:</a:t>
            </a:r>
            <a:endParaRPr lang="en-US" dirty="0"/>
          </a:p>
          <a:p>
            <a:pPr lvl="1"/>
            <a:r>
              <a:rPr lang="en-US" dirty="0"/>
              <a:t>For through ladders, </a:t>
            </a:r>
            <a:r>
              <a:rPr lang="en-US" b="1" dirty="0"/>
              <a:t>not less than </a:t>
            </a:r>
            <a:r>
              <a:rPr lang="en-US" dirty="0" smtClean="0"/>
              <a:t>7” and </a:t>
            </a:r>
            <a:r>
              <a:rPr lang="en-US" b="1" dirty="0"/>
              <a:t>not more than</a:t>
            </a:r>
            <a:r>
              <a:rPr lang="en-US" dirty="0"/>
              <a:t> </a:t>
            </a:r>
            <a:r>
              <a:rPr lang="en-US" dirty="0" smtClean="0"/>
              <a:t>12” to </a:t>
            </a:r>
            <a:r>
              <a:rPr lang="en-US" dirty="0"/>
              <a:t>the nearest edge of the structure, building, or equipment accessed from the </a:t>
            </a:r>
            <a:r>
              <a:rPr lang="en-US" dirty="0" smtClean="0"/>
              <a:t>ladders</a:t>
            </a:r>
          </a:p>
          <a:p>
            <a:pPr lvl="1"/>
            <a:r>
              <a:rPr lang="en-US" dirty="0" smtClean="0"/>
              <a:t>For </a:t>
            </a:r>
            <a:r>
              <a:rPr lang="en-US" dirty="0"/>
              <a:t>side-step ladders, </a:t>
            </a:r>
            <a:r>
              <a:rPr lang="en-US" b="1" dirty="0"/>
              <a:t>not less than </a:t>
            </a:r>
            <a:r>
              <a:rPr lang="en-US" dirty="0" smtClean="0"/>
              <a:t>15” and </a:t>
            </a:r>
            <a:r>
              <a:rPr lang="en-US" b="1" dirty="0"/>
              <a:t>not more than </a:t>
            </a:r>
            <a:r>
              <a:rPr lang="en-US" dirty="0" smtClean="0"/>
              <a:t>20” to </a:t>
            </a:r>
            <a:r>
              <a:rPr lang="en-US" dirty="0"/>
              <a:t>the access points of the platform </a:t>
            </a:r>
            <a:r>
              <a:rPr lang="en-US" dirty="0" smtClean="0"/>
              <a:t>edge</a:t>
            </a:r>
            <a:endParaRPr lang="en-US" dirty="0"/>
          </a:p>
        </p:txBody>
      </p:sp>
    </p:spTree>
    <p:extLst>
      <p:ext uri="{BB962C8B-B14F-4D97-AF65-F5344CB8AC3E}">
        <p14:creationId xmlns:p14="http://schemas.microsoft.com/office/powerpoint/2010/main" val="250158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t>
            </a:r>
            <a:r>
              <a:rPr lang="en-US" dirty="0" smtClean="0"/>
              <a:t>Ladders </a:t>
            </a:r>
            <a:endParaRPr lang="en-US" dirty="0"/>
          </a:p>
        </p:txBody>
      </p:sp>
      <p:sp>
        <p:nvSpPr>
          <p:cNvPr id="3" name="Content Placeholder 2"/>
          <p:cNvSpPr>
            <a:spLocks noGrp="1"/>
          </p:cNvSpPr>
          <p:nvPr>
            <p:ph idx="1"/>
          </p:nvPr>
        </p:nvSpPr>
        <p:spPr/>
        <p:txBody>
          <a:bodyPr>
            <a:normAutofit lnSpcReduction="10000"/>
          </a:bodyPr>
          <a:lstStyle/>
          <a:p>
            <a:r>
              <a:rPr lang="en-US" dirty="0"/>
              <a:t>Fixed ladders that do </a:t>
            </a:r>
            <a:r>
              <a:rPr lang="en-US" b="1" u="sng" dirty="0" smtClean="0"/>
              <a:t>NOT</a:t>
            </a:r>
            <a:r>
              <a:rPr lang="en-US" dirty="0" smtClean="0"/>
              <a:t> </a:t>
            </a:r>
            <a:r>
              <a:rPr lang="en-US" dirty="0"/>
              <a:t>have cages or wells </a:t>
            </a:r>
            <a:r>
              <a:rPr lang="en-US" dirty="0" smtClean="0"/>
              <a:t>MUST have</a:t>
            </a:r>
            <a:r>
              <a:rPr lang="en-US" dirty="0"/>
              <a:t>:</a:t>
            </a:r>
          </a:p>
          <a:p>
            <a:pPr lvl="1"/>
            <a:r>
              <a:rPr lang="en-US" dirty="0" smtClean="0"/>
              <a:t>A </a:t>
            </a:r>
            <a:r>
              <a:rPr lang="en-US" dirty="0"/>
              <a:t>clear width of at least </a:t>
            </a:r>
            <a:r>
              <a:rPr lang="en-US" dirty="0" smtClean="0"/>
              <a:t>15” on EACH </a:t>
            </a:r>
            <a:r>
              <a:rPr lang="en-US" dirty="0"/>
              <a:t>side of the ladder centerline to the nearest permanent object; </a:t>
            </a:r>
            <a:r>
              <a:rPr lang="en-US" dirty="0" smtClean="0"/>
              <a:t>and</a:t>
            </a:r>
          </a:p>
          <a:p>
            <a:pPr lvl="1"/>
            <a:r>
              <a:rPr lang="en-US" dirty="0" smtClean="0"/>
              <a:t>A </a:t>
            </a:r>
            <a:r>
              <a:rPr lang="en-US" dirty="0"/>
              <a:t>minimum perpendicular distance of </a:t>
            </a:r>
            <a:r>
              <a:rPr lang="en-US" dirty="0" smtClean="0"/>
              <a:t>30” from </a:t>
            </a:r>
            <a:r>
              <a:rPr lang="en-US" dirty="0"/>
              <a:t>the centerline of the steps or rungs to the nearest object on the climbing </a:t>
            </a:r>
            <a:r>
              <a:rPr lang="en-US" dirty="0" smtClean="0"/>
              <a:t>side</a:t>
            </a:r>
          </a:p>
          <a:p>
            <a:pPr lvl="2"/>
            <a:r>
              <a:rPr lang="en-US" dirty="0" smtClean="0"/>
              <a:t>When UNAVOIDABLE </a:t>
            </a:r>
            <a:r>
              <a:rPr lang="en-US" dirty="0"/>
              <a:t>obstructions are encountered, the </a:t>
            </a:r>
            <a:r>
              <a:rPr lang="en-US" b="1" dirty="0"/>
              <a:t>minimum clearance </a:t>
            </a:r>
            <a:r>
              <a:rPr lang="en-US" dirty="0"/>
              <a:t>at the obstruction may be reduced to </a:t>
            </a:r>
            <a:r>
              <a:rPr lang="en-US" dirty="0" smtClean="0"/>
              <a:t>24”, </a:t>
            </a:r>
            <a:r>
              <a:rPr lang="en-US" dirty="0"/>
              <a:t>provided deflector plates are installed (see Figure D-</a:t>
            </a:r>
            <a:r>
              <a:rPr lang="en-US" dirty="0" smtClean="0"/>
              <a:t>5)</a:t>
            </a:r>
            <a:endParaRPr lang="en-US" dirty="0"/>
          </a:p>
        </p:txBody>
      </p:sp>
    </p:spTree>
    <p:extLst>
      <p:ext uri="{BB962C8B-B14F-4D97-AF65-F5344CB8AC3E}">
        <p14:creationId xmlns:p14="http://schemas.microsoft.com/office/powerpoint/2010/main" val="338840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7482545" cy="610820"/>
          </a:xfrm>
        </p:spPr>
        <p:txBody>
          <a:bodyPr/>
          <a:lstStyle/>
          <a:p>
            <a:r>
              <a:rPr lang="en-US" sz="2400" dirty="0"/>
              <a:t>Figure D-2 -- Slide-Step Fixed Ladder Sections</a:t>
            </a:r>
          </a:p>
        </p:txBody>
      </p:sp>
      <p:pic>
        <p:nvPicPr>
          <p:cNvPr id="4" name="Picture 3"/>
          <p:cNvPicPr>
            <a:picLocks noChangeAspect="1"/>
          </p:cNvPicPr>
          <p:nvPr/>
        </p:nvPicPr>
        <p:blipFill>
          <a:blip r:embed="rId2"/>
          <a:stretch>
            <a:fillRect/>
          </a:stretch>
        </p:blipFill>
        <p:spPr>
          <a:xfrm>
            <a:off x="1517900" y="1443835"/>
            <a:ext cx="7626100" cy="5414165"/>
          </a:xfrm>
          <a:prstGeom prst="rect">
            <a:avLst/>
          </a:prstGeom>
        </p:spPr>
      </p:pic>
    </p:spTree>
    <p:extLst>
      <p:ext uri="{BB962C8B-B14F-4D97-AF65-F5344CB8AC3E}">
        <p14:creationId xmlns:p14="http://schemas.microsoft.com/office/powerpoint/2010/main" val="3215834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Figure D-3 -- Example of Counterbalanced Hatch Cover at Roof</a:t>
            </a:r>
          </a:p>
        </p:txBody>
      </p:sp>
      <p:pic>
        <p:nvPicPr>
          <p:cNvPr id="5" name="Picture 4"/>
          <p:cNvPicPr>
            <a:picLocks noChangeAspect="1"/>
          </p:cNvPicPr>
          <p:nvPr/>
        </p:nvPicPr>
        <p:blipFill>
          <a:blip r:embed="rId2"/>
          <a:stretch>
            <a:fillRect/>
          </a:stretch>
        </p:blipFill>
        <p:spPr>
          <a:xfrm>
            <a:off x="1517900" y="1596540"/>
            <a:ext cx="7591399" cy="5215659"/>
          </a:xfrm>
          <a:prstGeom prst="rect">
            <a:avLst/>
          </a:prstGeom>
        </p:spPr>
      </p:pic>
    </p:spTree>
    <p:extLst>
      <p:ext uri="{BB962C8B-B14F-4D97-AF65-F5344CB8AC3E}">
        <p14:creationId xmlns:p14="http://schemas.microsoft.com/office/powerpoint/2010/main" val="334717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833016"/>
            <a:ext cx="7482545" cy="610820"/>
          </a:xfrm>
        </p:spPr>
        <p:txBody>
          <a:bodyPr>
            <a:normAutofit fontScale="90000"/>
          </a:bodyPr>
          <a:lstStyle/>
          <a:p>
            <a:r>
              <a:rPr lang="en-US" dirty="0" smtClean="0"/>
              <a:t>Application of 1910.23</a:t>
            </a:r>
            <a:endParaRPr lang="en-US" b="1" dirty="0"/>
          </a:p>
        </p:txBody>
      </p:sp>
      <p:sp>
        <p:nvSpPr>
          <p:cNvPr id="3" name="Content Placeholder 2"/>
          <p:cNvSpPr>
            <a:spLocks noGrp="1"/>
          </p:cNvSpPr>
          <p:nvPr>
            <p:ph idx="1"/>
          </p:nvPr>
        </p:nvSpPr>
        <p:spPr>
          <a:xfrm>
            <a:off x="1212489" y="1648068"/>
            <a:ext cx="7787956" cy="4987738"/>
          </a:xfrm>
        </p:spPr>
        <p:txBody>
          <a:bodyPr>
            <a:normAutofit fontScale="92500" lnSpcReduction="20000"/>
          </a:bodyPr>
          <a:lstStyle/>
          <a:p>
            <a:pPr marL="0" indent="0">
              <a:buNone/>
            </a:pPr>
            <a:r>
              <a:rPr lang="en-US" sz="3600" b="1" dirty="0" smtClean="0">
                <a:solidFill>
                  <a:srgbClr val="00FF00"/>
                </a:solidFill>
              </a:rPr>
              <a:t>EACH</a:t>
            </a:r>
            <a:r>
              <a:rPr lang="en-US" sz="3600" dirty="0" smtClean="0"/>
              <a:t> </a:t>
            </a:r>
            <a:r>
              <a:rPr lang="en-US" sz="3600" dirty="0"/>
              <a:t>ladder </a:t>
            </a:r>
            <a:r>
              <a:rPr lang="en-US" sz="3600" dirty="0" smtClean="0"/>
              <a:t>MUST meet </a:t>
            </a:r>
            <a:r>
              <a:rPr lang="en-US" sz="3600" dirty="0"/>
              <a:t>requirements </a:t>
            </a:r>
            <a:r>
              <a:rPr lang="en-US" sz="3600" dirty="0" smtClean="0"/>
              <a:t>of 1910.23</a:t>
            </a:r>
          </a:p>
          <a:p>
            <a:pPr marL="0" indent="0">
              <a:buNone/>
            </a:pPr>
            <a:endParaRPr lang="en-US" sz="3600" dirty="0"/>
          </a:p>
          <a:p>
            <a:pPr marL="0" indent="0">
              <a:buNone/>
            </a:pPr>
            <a:r>
              <a:rPr lang="en-US" sz="3600" dirty="0" err="1" smtClean="0"/>
              <a:t>Std</a:t>
            </a:r>
            <a:r>
              <a:rPr lang="en-US" sz="3600" dirty="0" smtClean="0"/>
              <a:t> covers </a:t>
            </a:r>
            <a:r>
              <a:rPr lang="en-US" sz="3600" b="1" u="sng" dirty="0" smtClean="0"/>
              <a:t>ALL</a:t>
            </a:r>
            <a:r>
              <a:rPr lang="en-US" sz="3600" dirty="0" smtClean="0"/>
              <a:t> ladders</a:t>
            </a:r>
            <a:r>
              <a:rPr lang="en-US" sz="3600" dirty="0"/>
              <a:t>, </a:t>
            </a:r>
            <a:r>
              <a:rPr lang="en-US" sz="3600" b="1" dirty="0">
                <a:solidFill>
                  <a:srgbClr val="FF0000"/>
                </a:solidFill>
              </a:rPr>
              <a:t>except</a:t>
            </a:r>
            <a:r>
              <a:rPr lang="en-US" sz="3600" dirty="0"/>
              <a:t> when the ladder is:</a:t>
            </a:r>
          </a:p>
          <a:p>
            <a:pPr lvl="1"/>
            <a:r>
              <a:rPr lang="en-US" sz="3600" dirty="0" smtClean="0"/>
              <a:t>Used </a:t>
            </a:r>
            <a:r>
              <a:rPr lang="en-US" sz="3600" dirty="0"/>
              <a:t>in emergency operations such as firefighting, rescue, and tactical law enforcement operations, or training for these operations; </a:t>
            </a:r>
            <a:r>
              <a:rPr lang="en-US" sz="3600" b="1" u="sng" dirty="0" smtClean="0"/>
              <a:t>OR</a:t>
            </a:r>
          </a:p>
          <a:p>
            <a:pPr lvl="1"/>
            <a:r>
              <a:rPr lang="en-US" sz="3600" dirty="0" smtClean="0"/>
              <a:t>Designed </a:t>
            </a:r>
            <a:r>
              <a:rPr lang="en-US" sz="3600" dirty="0"/>
              <a:t>into or is an integral part of machines or </a:t>
            </a:r>
            <a:r>
              <a:rPr lang="en-US" sz="3600" dirty="0" smtClean="0"/>
              <a:t>equipment</a:t>
            </a:r>
            <a:endParaRPr lang="en-US" sz="3600" dirty="0"/>
          </a:p>
          <a:p>
            <a:pPr marL="0" indent="0">
              <a:buNone/>
            </a:pPr>
            <a:endParaRPr lang="en-US" sz="3600" dirty="0"/>
          </a:p>
        </p:txBody>
      </p:sp>
    </p:spTree>
    <p:extLst>
      <p:ext uri="{BB962C8B-B14F-4D97-AF65-F5344CB8AC3E}">
        <p14:creationId xmlns:p14="http://schemas.microsoft.com/office/powerpoint/2010/main" val="223833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D-4 -- Individual Rung Ladder</a:t>
            </a:r>
          </a:p>
        </p:txBody>
      </p:sp>
      <p:pic>
        <p:nvPicPr>
          <p:cNvPr id="4" name="Picture 3"/>
          <p:cNvPicPr>
            <a:picLocks noChangeAspect="1"/>
          </p:cNvPicPr>
          <p:nvPr/>
        </p:nvPicPr>
        <p:blipFill>
          <a:blip r:embed="rId2"/>
          <a:stretch>
            <a:fillRect/>
          </a:stretch>
        </p:blipFill>
        <p:spPr>
          <a:xfrm>
            <a:off x="1517900" y="1443834"/>
            <a:ext cx="7626100" cy="5414165"/>
          </a:xfrm>
          <a:prstGeom prst="rect">
            <a:avLst/>
          </a:prstGeom>
        </p:spPr>
      </p:pic>
    </p:spTree>
    <p:extLst>
      <p:ext uri="{BB962C8B-B14F-4D97-AF65-F5344CB8AC3E}">
        <p14:creationId xmlns:p14="http://schemas.microsoft.com/office/powerpoint/2010/main" val="2478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D-5 -- Fixed Ladder Clearances</a:t>
            </a:r>
          </a:p>
        </p:txBody>
      </p:sp>
      <p:pic>
        <p:nvPicPr>
          <p:cNvPr id="4" name="Picture 3"/>
          <p:cNvPicPr>
            <a:picLocks noChangeAspect="1"/>
          </p:cNvPicPr>
          <p:nvPr/>
        </p:nvPicPr>
        <p:blipFill>
          <a:blip r:embed="rId2"/>
          <a:stretch>
            <a:fillRect/>
          </a:stretch>
        </p:blipFill>
        <p:spPr>
          <a:xfrm>
            <a:off x="1517900" y="1443834"/>
            <a:ext cx="7601279" cy="5308693"/>
          </a:xfrm>
          <a:prstGeom prst="rect">
            <a:avLst/>
          </a:prstGeom>
        </p:spPr>
      </p:pic>
    </p:spTree>
    <p:extLst>
      <p:ext uri="{BB962C8B-B14F-4D97-AF65-F5344CB8AC3E}">
        <p14:creationId xmlns:p14="http://schemas.microsoft.com/office/powerpoint/2010/main" val="409247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7482545" cy="916230"/>
          </a:xfrm>
        </p:spPr>
        <p:txBody>
          <a:bodyPr/>
          <a:lstStyle/>
          <a:p>
            <a:r>
              <a:rPr lang="en-US" sz="2400" dirty="0"/>
              <a:t>Mobile ladder stands and </a:t>
            </a:r>
            <a:r>
              <a:rPr lang="en-US" sz="2400" dirty="0" smtClean="0"/>
              <a:t/>
            </a:r>
            <a:br>
              <a:rPr lang="en-US" sz="2400" dirty="0" smtClean="0"/>
            </a:br>
            <a:r>
              <a:rPr lang="en-US" sz="2400" dirty="0" smtClean="0"/>
              <a:t>mobile </a:t>
            </a:r>
            <a:r>
              <a:rPr lang="en-US" sz="2400" dirty="0"/>
              <a:t>ladder stand platforms</a:t>
            </a:r>
          </a:p>
        </p:txBody>
      </p:sp>
      <p:sp>
        <p:nvSpPr>
          <p:cNvPr id="3" name="Content Placeholder 2"/>
          <p:cNvSpPr>
            <a:spLocks noGrp="1"/>
          </p:cNvSpPr>
          <p:nvPr>
            <p:ph idx="1"/>
          </p:nvPr>
        </p:nvSpPr>
        <p:spPr>
          <a:xfrm>
            <a:off x="1212488" y="1596541"/>
            <a:ext cx="7931511" cy="5191970"/>
          </a:xfrm>
        </p:spPr>
        <p:txBody>
          <a:bodyPr>
            <a:normAutofit fontScale="77500" lnSpcReduction="20000"/>
          </a:bodyPr>
          <a:lstStyle/>
          <a:p>
            <a:r>
              <a:rPr lang="en-US" dirty="0" smtClean="0"/>
              <a:t>Mobile </a:t>
            </a:r>
            <a:r>
              <a:rPr lang="en-US" dirty="0"/>
              <a:t>ladder stands and platforms </a:t>
            </a:r>
            <a:r>
              <a:rPr lang="en-US" b="1" dirty="0" smtClean="0"/>
              <a:t>MUST</a:t>
            </a:r>
            <a:r>
              <a:rPr lang="en-US" dirty="0" smtClean="0"/>
              <a:t> have </a:t>
            </a:r>
            <a:r>
              <a:rPr lang="en-US" dirty="0"/>
              <a:t>a </a:t>
            </a:r>
            <a:r>
              <a:rPr lang="en-US" dirty="0" smtClean="0"/>
              <a:t>STEP WIDTH of </a:t>
            </a:r>
            <a:r>
              <a:rPr lang="en-US" dirty="0"/>
              <a:t>at least </a:t>
            </a:r>
            <a:r>
              <a:rPr lang="en-US" dirty="0" smtClean="0"/>
              <a:t>16”</a:t>
            </a:r>
          </a:p>
          <a:p>
            <a:pPr marL="0" indent="0">
              <a:buNone/>
            </a:pPr>
            <a:endParaRPr lang="en-US" dirty="0" smtClean="0"/>
          </a:p>
          <a:p>
            <a:r>
              <a:rPr lang="en-US" dirty="0" smtClean="0"/>
              <a:t>Steps </a:t>
            </a:r>
            <a:r>
              <a:rPr lang="en-US" dirty="0"/>
              <a:t>and platforms </a:t>
            </a:r>
            <a:r>
              <a:rPr lang="en-US" b="1" dirty="0" smtClean="0"/>
              <a:t>MUST BE </a:t>
            </a:r>
            <a:r>
              <a:rPr lang="en-US" dirty="0"/>
              <a:t>slip </a:t>
            </a:r>
            <a:r>
              <a:rPr lang="en-US" dirty="0" smtClean="0"/>
              <a:t>resistant </a:t>
            </a:r>
          </a:p>
          <a:p>
            <a:pPr lvl="1"/>
            <a:r>
              <a:rPr lang="en-US" dirty="0" smtClean="0"/>
              <a:t>Slip</a:t>
            </a:r>
            <a:r>
              <a:rPr lang="en-US" dirty="0"/>
              <a:t>-resistant surfaces </a:t>
            </a:r>
            <a:r>
              <a:rPr lang="en-US" b="1" dirty="0" smtClean="0"/>
              <a:t>MUST BE </a:t>
            </a:r>
            <a:r>
              <a:rPr lang="en-US" dirty="0" smtClean="0"/>
              <a:t>either </a:t>
            </a:r>
            <a:r>
              <a:rPr lang="en-US" dirty="0"/>
              <a:t>an integral part of the design and construction of the mobile ladder stand and platform, or provided as a secondary process or operation, such as dimpling, knurling, </a:t>
            </a:r>
            <a:r>
              <a:rPr lang="en-US" dirty="0" err="1"/>
              <a:t>shotblasting</a:t>
            </a:r>
            <a:r>
              <a:rPr lang="en-US" dirty="0"/>
              <a:t>, coating, spraying, or applying durable slip-resistant </a:t>
            </a:r>
            <a:r>
              <a:rPr lang="en-US" dirty="0" smtClean="0"/>
              <a:t>tapes</a:t>
            </a:r>
          </a:p>
          <a:p>
            <a:pPr marL="0" indent="0">
              <a:buNone/>
            </a:pPr>
            <a:endParaRPr lang="en-US" dirty="0"/>
          </a:p>
          <a:p>
            <a:r>
              <a:rPr lang="en-US" dirty="0"/>
              <a:t>Mobile ladder stands and platforms </a:t>
            </a:r>
            <a:r>
              <a:rPr lang="en-US" dirty="0" smtClean="0"/>
              <a:t>MUST BE </a:t>
            </a:r>
            <a:r>
              <a:rPr lang="en-US" dirty="0"/>
              <a:t>capable of supporting at least four </a:t>
            </a:r>
            <a:r>
              <a:rPr lang="en-US" dirty="0" smtClean="0"/>
              <a:t>(4) times </a:t>
            </a:r>
            <a:r>
              <a:rPr lang="en-US" dirty="0"/>
              <a:t>their maximum intended </a:t>
            </a:r>
            <a:r>
              <a:rPr lang="en-US" dirty="0" smtClean="0"/>
              <a:t>load</a:t>
            </a:r>
          </a:p>
          <a:p>
            <a:pPr marL="0" indent="0">
              <a:buNone/>
            </a:pPr>
            <a:endParaRPr lang="en-US" dirty="0"/>
          </a:p>
          <a:p>
            <a:r>
              <a:rPr lang="en-US" dirty="0"/>
              <a:t>Wheels or casters under load are capable of supporting their proportional share of </a:t>
            </a:r>
            <a:r>
              <a:rPr lang="en-US" dirty="0" smtClean="0"/>
              <a:t>four (4) </a:t>
            </a:r>
            <a:r>
              <a:rPr lang="en-US" dirty="0"/>
              <a:t>times the maximum intended load, plus their proportional share of the unit's </a:t>
            </a:r>
            <a:r>
              <a:rPr lang="en-US" dirty="0" smtClean="0"/>
              <a:t>weight</a:t>
            </a:r>
            <a:endParaRPr lang="en-US" dirty="0"/>
          </a:p>
        </p:txBody>
      </p:sp>
    </p:spTree>
    <p:extLst>
      <p:ext uri="{BB962C8B-B14F-4D97-AF65-F5344CB8AC3E}">
        <p14:creationId xmlns:p14="http://schemas.microsoft.com/office/powerpoint/2010/main" val="169539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7482545" cy="916231"/>
          </a:xfrm>
        </p:spPr>
        <p:txBody>
          <a:bodyPr/>
          <a:lstStyle/>
          <a:p>
            <a:r>
              <a:rPr lang="en-US" sz="2400" dirty="0"/>
              <a:t>Mobile ladder stands and </a:t>
            </a:r>
            <a:r>
              <a:rPr lang="en-US" sz="2400" dirty="0" smtClean="0"/>
              <a:t/>
            </a:r>
            <a:br>
              <a:rPr lang="en-US" sz="2400" dirty="0" smtClean="0"/>
            </a:br>
            <a:r>
              <a:rPr lang="en-US" sz="2400" dirty="0" smtClean="0"/>
              <a:t>mobile </a:t>
            </a:r>
            <a:r>
              <a:rPr lang="en-US" sz="2400" dirty="0"/>
              <a:t>ladder stand platforms</a:t>
            </a:r>
          </a:p>
        </p:txBody>
      </p:sp>
      <p:sp>
        <p:nvSpPr>
          <p:cNvPr id="3" name="Content Placeholder 2"/>
          <p:cNvSpPr>
            <a:spLocks noGrp="1"/>
          </p:cNvSpPr>
          <p:nvPr>
            <p:ph idx="1"/>
          </p:nvPr>
        </p:nvSpPr>
        <p:spPr>
          <a:xfrm>
            <a:off x="1212488" y="1443834"/>
            <a:ext cx="7931511" cy="5414165"/>
          </a:xfrm>
        </p:spPr>
        <p:txBody>
          <a:bodyPr>
            <a:noAutofit/>
          </a:bodyPr>
          <a:lstStyle/>
          <a:p>
            <a:r>
              <a:rPr lang="en-US" sz="2300" dirty="0"/>
              <a:t>M</a:t>
            </a:r>
            <a:r>
              <a:rPr lang="en-US" sz="2300" dirty="0" smtClean="0"/>
              <a:t>obile </a:t>
            </a:r>
            <a:r>
              <a:rPr lang="en-US" sz="2300" dirty="0"/>
              <a:t>ladder stands and platforms with a top step height of 4 feet </a:t>
            </a:r>
            <a:r>
              <a:rPr lang="en-US" sz="2300" dirty="0" smtClean="0"/>
              <a:t>or </a:t>
            </a:r>
            <a:r>
              <a:rPr lang="en-US" sz="2300" dirty="0"/>
              <a:t>above </a:t>
            </a:r>
            <a:r>
              <a:rPr lang="en-US" sz="2300" dirty="0" smtClean="0"/>
              <a:t>MUST have </a:t>
            </a:r>
            <a:r>
              <a:rPr lang="en-US" sz="2300" dirty="0"/>
              <a:t>handrails with a vertical height of 29.5 inches </a:t>
            </a:r>
            <a:r>
              <a:rPr lang="en-US" sz="2300" dirty="0" smtClean="0"/>
              <a:t>to </a:t>
            </a:r>
            <a:r>
              <a:rPr lang="en-US" sz="2300" dirty="0"/>
              <a:t>37 inches </a:t>
            </a:r>
            <a:r>
              <a:rPr lang="en-US" sz="2300" dirty="0" smtClean="0"/>
              <a:t>, </a:t>
            </a:r>
            <a:r>
              <a:rPr lang="en-US" sz="2300" dirty="0"/>
              <a:t>measured from the front edge of a step. </a:t>
            </a:r>
            <a:endParaRPr lang="en-US" sz="2300" dirty="0" smtClean="0"/>
          </a:p>
          <a:p>
            <a:pPr lvl="1"/>
            <a:r>
              <a:rPr lang="en-US" sz="2300" dirty="0" smtClean="0"/>
              <a:t>Removable </a:t>
            </a:r>
            <a:r>
              <a:rPr lang="en-US" sz="2300" dirty="0"/>
              <a:t>gates or non-rigid members, such as chains, may be used instead of handrails in </a:t>
            </a:r>
            <a:r>
              <a:rPr lang="en-US" sz="2300" dirty="0" smtClean="0"/>
              <a:t>specialize applications</a:t>
            </a:r>
          </a:p>
          <a:p>
            <a:pPr marL="0" indent="0">
              <a:buNone/>
            </a:pPr>
            <a:endParaRPr lang="en-US" sz="2300" dirty="0"/>
          </a:p>
          <a:p>
            <a:r>
              <a:rPr lang="en-US" sz="2300" dirty="0" smtClean="0"/>
              <a:t>Maximum </a:t>
            </a:r>
            <a:r>
              <a:rPr lang="en-US" sz="2300" dirty="0"/>
              <a:t>work-surface height of mobile ladder stands and platforms </a:t>
            </a:r>
            <a:r>
              <a:rPr lang="en-US" sz="2300" dirty="0" smtClean="0"/>
              <a:t>can </a:t>
            </a:r>
            <a:r>
              <a:rPr lang="en-US" sz="2300" dirty="0"/>
              <a:t>not exceed four </a:t>
            </a:r>
            <a:r>
              <a:rPr lang="en-US" sz="2300" dirty="0" smtClean="0"/>
              <a:t>(4) times </a:t>
            </a:r>
            <a:r>
              <a:rPr lang="en-US" sz="2300" dirty="0"/>
              <a:t>the shortest base dimension, without additional support. </a:t>
            </a:r>
            <a:endParaRPr lang="en-US" sz="2300" dirty="0" smtClean="0"/>
          </a:p>
          <a:p>
            <a:pPr lvl="1"/>
            <a:r>
              <a:rPr lang="en-US" sz="2300" dirty="0" smtClean="0"/>
              <a:t>For </a:t>
            </a:r>
            <a:r>
              <a:rPr lang="en-US" sz="2300" dirty="0"/>
              <a:t>greater heights, outriggers, counterweights, or comparable means that stabilize the mobile ladder stands and platforms and prevent overturning must be </a:t>
            </a:r>
            <a:r>
              <a:rPr lang="en-US" sz="2300" dirty="0" smtClean="0"/>
              <a:t>used</a:t>
            </a:r>
            <a:endParaRPr lang="en-US" sz="2300" dirty="0"/>
          </a:p>
        </p:txBody>
      </p:sp>
    </p:spTree>
    <p:extLst>
      <p:ext uri="{BB962C8B-B14F-4D97-AF65-F5344CB8AC3E}">
        <p14:creationId xmlns:p14="http://schemas.microsoft.com/office/powerpoint/2010/main" val="5697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7482545" cy="916231"/>
          </a:xfrm>
        </p:spPr>
        <p:txBody>
          <a:bodyPr/>
          <a:lstStyle/>
          <a:p>
            <a:r>
              <a:rPr lang="en-US" sz="2400" dirty="0"/>
              <a:t>Mobile ladder stands and </a:t>
            </a:r>
            <a:r>
              <a:rPr lang="en-US" sz="2400" dirty="0" smtClean="0"/>
              <a:t/>
            </a:r>
            <a:br>
              <a:rPr lang="en-US" sz="2400" dirty="0" smtClean="0"/>
            </a:br>
            <a:r>
              <a:rPr lang="en-US" sz="2400" dirty="0" smtClean="0"/>
              <a:t>mobile </a:t>
            </a:r>
            <a:r>
              <a:rPr lang="en-US" sz="2400" dirty="0"/>
              <a:t>ladder stand platforms</a:t>
            </a:r>
          </a:p>
        </p:txBody>
      </p:sp>
      <p:sp>
        <p:nvSpPr>
          <p:cNvPr id="3" name="Content Placeholder 2"/>
          <p:cNvSpPr>
            <a:spLocks noGrp="1"/>
          </p:cNvSpPr>
          <p:nvPr>
            <p:ph idx="1"/>
          </p:nvPr>
        </p:nvSpPr>
        <p:spPr>
          <a:xfrm>
            <a:off x="1212488" y="1443834"/>
            <a:ext cx="7931511" cy="5414165"/>
          </a:xfrm>
        </p:spPr>
        <p:txBody>
          <a:bodyPr>
            <a:noAutofit/>
          </a:bodyPr>
          <a:lstStyle/>
          <a:p>
            <a:r>
              <a:rPr lang="en-US" dirty="0"/>
              <a:t>Mobile ladder stands and platforms that have wheels or casters MUST BE equipped with a system to </a:t>
            </a:r>
            <a:r>
              <a:rPr lang="en-US" b="1" dirty="0"/>
              <a:t>impede horizontal movement </a:t>
            </a:r>
            <a:r>
              <a:rPr lang="en-US" dirty="0"/>
              <a:t>when an employee is on the stand or platform</a:t>
            </a:r>
          </a:p>
          <a:p>
            <a:endParaRPr lang="en-US" dirty="0"/>
          </a:p>
          <a:p>
            <a:r>
              <a:rPr lang="en-US" dirty="0"/>
              <a:t>Mobile ladder stand or platform movement is </a:t>
            </a:r>
            <a:r>
              <a:rPr lang="en-US" b="1" dirty="0">
                <a:solidFill>
                  <a:srgbClr val="FF0000"/>
                </a:solidFill>
              </a:rPr>
              <a:t>PROHIBITED</a:t>
            </a:r>
            <a:r>
              <a:rPr lang="en-US" dirty="0"/>
              <a:t> when an employee is on it</a:t>
            </a:r>
          </a:p>
          <a:p>
            <a:pPr marL="0" indent="0">
              <a:buNone/>
            </a:pPr>
            <a:endParaRPr lang="en-US" sz="2400" dirty="0"/>
          </a:p>
        </p:txBody>
      </p:sp>
    </p:spTree>
    <p:extLst>
      <p:ext uri="{BB962C8B-B14F-4D97-AF65-F5344CB8AC3E}">
        <p14:creationId xmlns:p14="http://schemas.microsoft.com/office/powerpoint/2010/main" val="57517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7482545" cy="916231"/>
          </a:xfrm>
        </p:spPr>
        <p:txBody>
          <a:bodyPr/>
          <a:lstStyle/>
          <a:p>
            <a:r>
              <a:rPr lang="en-US" sz="2400" dirty="0"/>
              <a:t>Mobile ladder stands and </a:t>
            </a:r>
            <a:r>
              <a:rPr lang="en-US" sz="2400" dirty="0" smtClean="0"/>
              <a:t/>
            </a:r>
            <a:br>
              <a:rPr lang="en-US" sz="2400" dirty="0" smtClean="0"/>
            </a:br>
            <a:r>
              <a:rPr lang="en-US" sz="2400" dirty="0" smtClean="0"/>
              <a:t>mobile </a:t>
            </a:r>
            <a:r>
              <a:rPr lang="en-US" sz="2400" dirty="0"/>
              <a:t>ladder stand platforms</a:t>
            </a:r>
          </a:p>
        </p:txBody>
      </p:sp>
      <p:sp>
        <p:nvSpPr>
          <p:cNvPr id="3" name="Content Placeholder 2"/>
          <p:cNvSpPr>
            <a:spLocks noGrp="1"/>
          </p:cNvSpPr>
          <p:nvPr>
            <p:ph idx="1"/>
          </p:nvPr>
        </p:nvSpPr>
        <p:spPr>
          <a:xfrm>
            <a:off x="1212488" y="1443834"/>
            <a:ext cx="7931511" cy="5414165"/>
          </a:xfrm>
        </p:spPr>
        <p:txBody>
          <a:bodyPr>
            <a:noAutofit/>
          </a:bodyPr>
          <a:lstStyle/>
          <a:p>
            <a:r>
              <a:rPr lang="en-US" dirty="0" smtClean="0"/>
              <a:t>Steps </a:t>
            </a:r>
            <a:r>
              <a:rPr lang="en-US" dirty="0"/>
              <a:t>are uniformly spaced and arranged, with a rise of not more than 10 inches </a:t>
            </a:r>
            <a:r>
              <a:rPr lang="en-US" dirty="0" smtClean="0"/>
              <a:t>and </a:t>
            </a:r>
            <a:r>
              <a:rPr lang="en-US" dirty="0"/>
              <a:t>a depth of not less than 7 </a:t>
            </a:r>
            <a:r>
              <a:rPr lang="en-US" dirty="0" smtClean="0"/>
              <a:t>inches. </a:t>
            </a:r>
          </a:p>
          <a:p>
            <a:pPr lvl="1"/>
            <a:r>
              <a:rPr lang="en-US" dirty="0" smtClean="0"/>
              <a:t>The </a:t>
            </a:r>
            <a:r>
              <a:rPr lang="en-US" dirty="0"/>
              <a:t>slope of the step stringer to which the steps are attached must not be more than 60 degrees, measured from the </a:t>
            </a:r>
            <a:r>
              <a:rPr lang="en-US" dirty="0" smtClean="0"/>
              <a:t>horizontal</a:t>
            </a:r>
          </a:p>
          <a:p>
            <a:pPr marL="0" indent="0">
              <a:buNone/>
            </a:pPr>
            <a:endParaRPr lang="en-US" sz="1200" dirty="0"/>
          </a:p>
          <a:p>
            <a:endParaRPr lang="en-US" dirty="0" smtClean="0"/>
          </a:p>
          <a:p>
            <a:r>
              <a:rPr lang="en-US" dirty="0" smtClean="0"/>
              <a:t>Mobile </a:t>
            </a:r>
            <a:r>
              <a:rPr lang="en-US" dirty="0"/>
              <a:t>ladder stands with a top step height above 10 feet </a:t>
            </a:r>
            <a:r>
              <a:rPr lang="en-US" dirty="0" smtClean="0"/>
              <a:t>MUST have </a:t>
            </a:r>
            <a:r>
              <a:rPr lang="en-US" dirty="0"/>
              <a:t>the top step protected on </a:t>
            </a:r>
            <a:r>
              <a:rPr lang="en-US" dirty="0" smtClean="0"/>
              <a:t>three (3) </a:t>
            </a:r>
            <a:r>
              <a:rPr lang="en-US" dirty="0"/>
              <a:t>sides by a handrail with a vertical height of at least 36 </a:t>
            </a:r>
            <a:r>
              <a:rPr lang="en-US" dirty="0" smtClean="0"/>
              <a:t>inches)</a:t>
            </a:r>
          </a:p>
        </p:txBody>
      </p:sp>
    </p:spTree>
    <p:extLst>
      <p:ext uri="{BB962C8B-B14F-4D97-AF65-F5344CB8AC3E}">
        <p14:creationId xmlns:p14="http://schemas.microsoft.com/office/powerpoint/2010/main" val="17695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680310"/>
            <a:ext cx="7482545" cy="916231"/>
          </a:xfrm>
        </p:spPr>
        <p:txBody>
          <a:bodyPr/>
          <a:lstStyle/>
          <a:p>
            <a:r>
              <a:rPr lang="en-US" sz="2400" dirty="0"/>
              <a:t>Mobile ladder stands and </a:t>
            </a:r>
            <a:r>
              <a:rPr lang="en-US" sz="2400" dirty="0" smtClean="0"/>
              <a:t/>
            </a:r>
            <a:br>
              <a:rPr lang="en-US" sz="2400" dirty="0" smtClean="0"/>
            </a:br>
            <a:r>
              <a:rPr lang="en-US" sz="2400" dirty="0" smtClean="0"/>
              <a:t>mobile </a:t>
            </a:r>
            <a:r>
              <a:rPr lang="en-US" sz="2400" dirty="0"/>
              <a:t>ladder stand platforms</a:t>
            </a:r>
          </a:p>
        </p:txBody>
      </p:sp>
      <p:sp>
        <p:nvSpPr>
          <p:cNvPr id="3" name="Content Placeholder 2"/>
          <p:cNvSpPr>
            <a:spLocks noGrp="1"/>
          </p:cNvSpPr>
          <p:nvPr>
            <p:ph idx="1"/>
          </p:nvPr>
        </p:nvSpPr>
        <p:spPr>
          <a:xfrm>
            <a:off x="1212488" y="1443834"/>
            <a:ext cx="7931511" cy="5414165"/>
          </a:xfrm>
        </p:spPr>
        <p:txBody>
          <a:bodyPr>
            <a:noAutofit/>
          </a:bodyPr>
          <a:lstStyle/>
          <a:p>
            <a:r>
              <a:rPr lang="en-US" sz="3200" dirty="0"/>
              <a:t>Top steps that are 20 inches or more, front to back, MUST have a mid-rail and toeboard</a:t>
            </a:r>
          </a:p>
          <a:p>
            <a:pPr lvl="1"/>
            <a:r>
              <a:rPr lang="en-US" dirty="0"/>
              <a:t>Removable gates or non-rigid members, such as chains, may be used instead of handrails in special-use applications</a:t>
            </a:r>
          </a:p>
          <a:p>
            <a:pPr marL="0" indent="0">
              <a:buNone/>
            </a:pPr>
            <a:endParaRPr lang="en-US" sz="1600" dirty="0" smtClean="0"/>
          </a:p>
          <a:p>
            <a:r>
              <a:rPr lang="en-US" sz="3200" dirty="0" smtClean="0"/>
              <a:t>Standing </a:t>
            </a:r>
            <a:r>
              <a:rPr lang="en-US" sz="3200" dirty="0"/>
              <a:t>area of mobile ladder stands MUST BE within the base frame</a:t>
            </a:r>
          </a:p>
          <a:p>
            <a:pPr marL="0" indent="0">
              <a:buNone/>
            </a:pPr>
            <a:endParaRPr lang="en-US" sz="1800" dirty="0"/>
          </a:p>
          <a:p>
            <a:r>
              <a:rPr lang="en-US" sz="3200" dirty="0"/>
              <a:t>Mobile ladder stand or platform movement is PROHIBITED when an employee is on </a:t>
            </a:r>
            <a:r>
              <a:rPr lang="en-US" sz="3200" dirty="0" smtClean="0"/>
              <a:t>it</a:t>
            </a:r>
            <a:endParaRPr lang="en-US" sz="3200" dirty="0"/>
          </a:p>
        </p:txBody>
      </p:sp>
    </p:spTree>
    <p:extLst>
      <p:ext uri="{BB962C8B-B14F-4D97-AF65-F5344CB8AC3E}">
        <p14:creationId xmlns:p14="http://schemas.microsoft.com/office/powerpoint/2010/main" val="3439252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Design requirements for </a:t>
            </a:r>
            <a:r>
              <a:rPr lang="en-US" sz="2400" dirty="0" smtClean="0"/>
              <a:t/>
            </a:r>
            <a:br>
              <a:rPr lang="en-US" sz="2400" dirty="0" smtClean="0"/>
            </a:br>
            <a:r>
              <a:rPr lang="en-US" sz="2400" dirty="0" smtClean="0"/>
              <a:t>Mobile Ladder Stand Platforms</a:t>
            </a:r>
            <a:endParaRPr lang="en-US" sz="2400" dirty="0"/>
          </a:p>
        </p:txBody>
      </p:sp>
      <p:sp>
        <p:nvSpPr>
          <p:cNvPr id="3" name="Content Placeholder 2"/>
          <p:cNvSpPr>
            <a:spLocks noGrp="1"/>
          </p:cNvSpPr>
          <p:nvPr>
            <p:ph idx="1"/>
          </p:nvPr>
        </p:nvSpPr>
        <p:spPr>
          <a:xfrm>
            <a:off x="1212488" y="1596540"/>
            <a:ext cx="7931511" cy="5039265"/>
          </a:xfrm>
        </p:spPr>
        <p:txBody>
          <a:bodyPr>
            <a:normAutofit lnSpcReduction="10000"/>
          </a:bodyPr>
          <a:lstStyle/>
          <a:p>
            <a:r>
              <a:rPr lang="en-US" dirty="0" smtClean="0"/>
              <a:t>Steps </a:t>
            </a:r>
            <a:r>
              <a:rPr lang="en-US" dirty="0"/>
              <a:t>of mobile ladder stand platforms </a:t>
            </a:r>
            <a:r>
              <a:rPr lang="en-US" dirty="0" smtClean="0"/>
              <a:t>MUST meet </a:t>
            </a:r>
            <a:r>
              <a:rPr lang="en-US" dirty="0"/>
              <a:t>the requirements of paragraph (e)(2)(</a:t>
            </a:r>
            <a:r>
              <a:rPr lang="en-US" dirty="0" err="1"/>
              <a:t>i</a:t>
            </a:r>
            <a:r>
              <a:rPr lang="en-US" dirty="0" smtClean="0"/>
              <a:t>) </a:t>
            </a:r>
          </a:p>
          <a:p>
            <a:pPr lvl="1"/>
            <a:r>
              <a:rPr lang="en-US" dirty="0" smtClean="0"/>
              <a:t>When </a:t>
            </a:r>
            <a:r>
              <a:rPr lang="en-US" dirty="0"/>
              <a:t>the employer demonstrates that the requirement is not feasible, steeper slopes or vertical rung ladders may be used, provided the units are stabilized to prevent </a:t>
            </a:r>
            <a:r>
              <a:rPr lang="en-US" dirty="0" smtClean="0"/>
              <a:t>overturning</a:t>
            </a:r>
          </a:p>
          <a:p>
            <a:pPr marL="457200" lvl="1" indent="0">
              <a:buNone/>
            </a:pPr>
            <a:endParaRPr lang="en-US" dirty="0"/>
          </a:p>
          <a:p>
            <a:r>
              <a:rPr lang="en-US" dirty="0"/>
              <a:t>Mobile ladder stand platforms with a platform height of 4 to 10 feet </a:t>
            </a:r>
            <a:r>
              <a:rPr lang="en-US" dirty="0" smtClean="0"/>
              <a:t> MUST have</a:t>
            </a:r>
            <a:r>
              <a:rPr lang="en-US" dirty="0"/>
              <a:t>, in the platform area, handrails with a vertical height of at least 36 inches </a:t>
            </a:r>
            <a:r>
              <a:rPr lang="en-US" dirty="0" smtClean="0"/>
              <a:t>and </a:t>
            </a:r>
            <a:r>
              <a:rPr lang="en-US" dirty="0" err="1" smtClean="0"/>
              <a:t>midrails</a:t>
            </a:r>
            <a:endParaRPr lang="en-US" dirty="0" smtClean="0"/>
          </a:p>
        </p:txBody>
      </p:sp>
    </p:spTree>
    <p:extLst>
      <p:ext uri="{BB962C8B-B14F-4D97-AF65-F5344CB8AC3E}">
        <p14:creationId xmlns:p14="http://schemas.microsoft.com/office/powerpoint/2010/main" val="323476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Design requirements for </a:t>
            </a:r>
            <a:r>
              <a:rPr lang="en-US" sz="2400" dirty="0" smtClean="0"/>
              <a:t/>
            </a:r>
            <a:br>
              <a:rPr lang="en-US" sz="2400" dirty="0" smtClean="0"/>
            </a:br>
            <a:r>
              <a:rPr lang="en-US" sz="2400" dirty="0" smtClean="0"/>
              <a:t>Mobile Ladder Stand Platforms</a:t>
            </a:r>
            <a:endParaRPr lang="en-US" sz="2400" dirty="0"/>
          </a:p>
        </p:txBody>
      </p:sp>
      <p:sp>
        <p:nvSpPr>
          <p:cNvPr id="3" name="Content Placeholder 2"/>
          <p:cNvSpPr>
            <a:spLocks noGrp="1"/>
          </p:cNvSpPr>
          <p:nvPr>
            <p:ph idx="1"/>
          </p:nvPr>
        </p:nvSpPr>
        <p:spPr>
          <a:xfrm>
            <a:off x="1212488" y="1596540"/>
            <a:ext cx="7931511" cy="5039265"/>
          </a:xfrm>
        </p:spPr>
        <p:txBody>
          <a:bodyPr>
            <a:normAutofit/>
          </a:bodyPr>
          <a:lstStyle/>
          <a:p>
            <a:r>
              <a:rPr lang="en-US" sz="3200" dirty="0"/>
              <a:t>All ladder stand platforms with a platform height above </a:t>
            </a:r>
            <a:r>
              <a:rPr lang="en-US" sz="3200" dirty="0" smtClean="0"/>
              <a:t>10’ MUST </a:t>
            </a:r>
            <a:r>
              <a:rPr lang="en-US" sz="3200" dirty="0"/>
              <a:t>have guardrails and toeboards on the exposed sides and ends of the platform</a:t>
            </a:r>
          </a:p>
          <a:p>
            <a:pPr lvl="1"/>
            <a:r>
              <a:rPr lang="en-US" dirty="0"/>
              <a:t>Removable gates or non-rigid members, such as chains, may be used on mobile ladder stand platforms instead of handrails and guardrails in special-use applications</a:t>
            </a:r>
            <a:endParaRPr lang="en-US" dirty="0"/>
          </a:p>
        </p:txBody>
      </p:sp>
    </p:spTree>
    <p:extLst>
      <p:ext uri="{BB962C8B-B14F-4D97-AF65-F5344CB8AC3E}">
        <p14:creationId xmlns:p14="http://schemas.microsoft.com/office/powerpoint/2010/main" val="366175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400" dirty="0"/>
              <a:t>General requirements for </a:t>
            </a:r>
            <a:r>
              <a:rPr lang="en-US" sz="3400" dirty="0" smtClean="0"/>
              <a:t>ALL </a:t>
            </a:r>
            <a:r>
              <a:rPr lang="en-US" sz="3400" dirty="0"/>
              <a:t>ladders</a:t>
            </a:r>
          </a:p>
        </p:txBody>
      </p:sp>
      <p:sp>
        <p:nvSpPr>
          <p:cNvPr id="3" name="Content Placeholder 2"/>
          <p:cNvSpPr>
            <a:spLocks noGrp="1"/>
          </p:cNvSpPr>
          <p:nvPr>
            <p:ph idx="1"/>
          </p:nvPr>
        </p:nvSpPr>
        <p:spPr>
          <a:xfrm>
            <a:off x="1212488" y="1596540"/>
            <a:ext cx="7931511" cy="5039265"/>
          </a:xfrm>
        </p:spPr>
        <p:txBody>
          <a:bodyPr>
            <a:normAutofit/>
          </a:bodyPr>
          <a:lstStyle/>
          <a:p>
            <a:pPr marL="0" indent="0">
              <a:buNone/>
            </a:pPr>
            <a:r>
              <a:rPr lang="en-US" sz="3200" dirty="0"/>
              <a:t>R</a:t>
            </a:r>
            <a:r>
              <a:rPr lang="en-US" sz="3200" dirty="0" smtClean="0"/>
              <a:t>ungs</a:t>
            </a:r>
            <a:r>
              <a:rPr lang="en-US" sz="3200" dirty="0"/>
              <a:t>, </a:t>
            </a:r>
            <a:r>
              <a:rPr lang="en-US" sz="3200" dirty="0" smtClean="0"/>
              <a:t>Steps</a:t>
            </a:r>
            <a:r>
              <a:rPr lang="en-US" sz="3200" dirty="0"/>
              <a:t>, and </a:t>
            </a:r>
            <a:r>
              <a:rPr lang="en-US" sz="3200" dirty="0" smtClean="0"/>
              <a:t>Cleats </a:t>
            </a:r>
            <a:r>
              <a:rPr lang="en-US" sz="3200" b="1" dirty="0" smtClean="0"/>
              <a:t>MUST BE </a:t>
            </a:r>
            <a:r>
              <a:rPr lang="en-US" sz="3200" b="1" dirty="0">
                <a:solidFill>
                  <a:srgbClr val="00FF00"/>
                </a:solidFill>
              </a:rPr>
              <a:t>parallel</a:t>
            </a:r>
            <a:r>
              <a:rPr lang="en-US" sz="3200" dirty="0"/>
              <a:t>, </a:t>
            </a:r>
            <a:r>
              <a:rPr lang="en-US" sz="3200" b="1" dirty="0">
                <a:solidFill>
                  <a:srgbClr val="FF00FF"/>
                </a:solidFill>
              </a:rPr>
              <a:t>level</a:t>
            </a:r>
            <a:r>
              <a:rPr lang="en-US" sz="3200" dirty="0"/>
              <a:t>, and </a:t>
            </a:r>
            <a:r>
              <a:rPr lang="en-US" sz="3200" b="1" dirty="0">
                <a:solidFill>
                  <a:srgbClr val="FF9E1D"/>
                </a:solidFill>
              </a:rPr>
              <a:t>uniformly spaced </a:t>
            </a:r>
            <a:r>
              <a:rPr lang="en-US" sz="3200" dirty="0"/>
              <a:t>when the ladder is in </a:t>
            </a:r>
            <a:r>
              <a:rPr lang="en-US" sz="3200" dirty="0" smtClean="0"/>
              <a:t>use</a:t>
            </a:r>
          </a:p>
          <a:p>
            <a:pPr marL="0" indent="0">
              <a:buNone/>
            </a:pPr>
            <a:endParaRPr lang="en-US" sz="3200" dirty="0"/>
          </a:p>
          <a:p>
            <a:pPr marL="0" indent="0">
              <a:buNone/>
            </a:pPr>
            <a:r>
              <a:rPr lang="en-US" sz="3200" dirty="0"/>
              <a:t>Rungs, Steps, and Cleats </a:t>
            </a:r>
            <a:r>
              <a:rPr lang="en-US" sz="3200" b="1" dirty="0"/>
              <a:t>MUST BE </a:t>
            </a:r>
            <a:r>
              <a:rPr lang="en-US" sz="3200" dirty="0" smtClean="0"/>
              <a:t>spaced </a:t>
            </a:r>
            <a:r>
              <a:rPr lang="en-US" sz="3200" b="1" dirty="0"/>
              <a:t>not less than </a:t>
            </a:r>
            <a:r>
              <a:rPr lang="en-US" sz="3200" dirty="0" smtClean="0"/>
              <a:t>10” and </a:t>
            </a:r>
            <a:r>
              <a:rPr lang="en-US" sz="3200" b="1" dirty="0"/>
              <a:t>not more than </a:t>
            </a:r>
            <a:r>
              <a:rPr lang="en-US" sz="3200" dirty="0" smtClean="0"/>
              <a:t>14” apart</a:t>
            </a:r>
          </a:p>
          <a:p>
            <a:pPr marL="400050" lvl="1" indent="0">
              <a:buNone/>
            </a:pPr>
            <a:r>
              <a:rPr lang="en-US" sz="3200" dirty="0" smtClean="0"/>
              <a:t>Exceptions: elevator shafts and telecommunication towers</a:t>
            </a:r>
            <a:endParaRPr lang="en-US" sz="3200" dirty="0"/>
          </a:p>
        </p:txBody>
      </p:sp>
    </p:spTree>
    <p:extLst>
      <p:ext uri="{BB962C8B-B14F-4D97-AF65-F5344CB8AC3E}">
        <p14:creationId xmlns:p14="http://schemas.microsoft.com/office/powerpoint/2010/main" val="388902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400" dirty="0"/>
              <a:t>General requirements for </a:t>
            </a:r>
            <a:r>
              <a:rPr lang="en-US" sz="3400" dirty="0" smtClean="0"/>
              <a:t>ALL </a:t>
            </a:r>
            <a:r>
              <a:rPr lang="en-US" sz="3400" dirty="0"/>
              <a:t>ladders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Steps on </a:t>
            </a:r>
            <a:r>
              <a:rPr lang="en-US" dirty="0" smtClean="0"/>
              <a:t>STEPSTOOLS MUST BE </a:t>
            </a:r>
            <a:r>
              <a:rPr lang="en-US" dirty="0"/>
              <a:t>spaced </a:t>
            </a:r>
            <a:r>
              <a:rPr lang="en-US" b="1" dirty="0"/>
              <a:t>not less than </a:t>
            </a:r>
            <a:r>
              <a:rPr lang="en-US" dirty="0" smtClean="0"/>
              <a:t>8” apart </a:t>
            </a:r>
            <a:r>
              <a:rPr lang="en-US" dirty="0"/>
              <a:t>and </a:t>
            </a:r>
            <a:r>
              <a:rPr lang="en-US" b="1" dirty="0"/>
              <a:t>not more than </a:t>
            </a:r>
            <a:r>
              <a:rPr lang="en-US" dirty="0" smtClean="0"/>
              <a:t>12” apart</a:t>
            </a:r>
          </a:p>
          <a:p>
            <a:pPr marL="0" indent="0">
              <a:buNone/>
            </a:pPr>
            <a:endParaRPr lang="en-US" dirty="0"/>
          </a:p>
          <a:p>
            <a:pPr marL="0" indent="0">
              <a:buNone/>
            </a:pPr>
            <a:r>
              <a:rPr lang="en-US" dirty="0"/>
              <a:t>Rungs, Steps, and Cleats </a:t>
            </a:r>
            <a:r>
              <a:rPr lang="en-US" b="1" dirty="0"/>
              <a:t>MUST </a:t>
            </a:r>
            <a:r>
              <a:rPr lang="en-US" dirty="0" smtClean="0"/>
              <a:t>have </a:t>
            </a:r>
            <a:r>
              <a:rPr lang="en-US" dirty="0"/>
              <a:t>a </a:t>
            </a:r>
            <a:r>
              <a:rPr lang="en-US" b="1" dirty="0" smtClean="0"/>
              <a:t>MINIMUM CLEAR WIDTH </a:t>
            </a:r>
            <a:r>
              <a:rPr lang="en-US" dirty="0" smtClean="0"/>
              <a:t>of</a:t>
            </a:r>
          </a:p>
          <a:p>
            <a:pPr lvl="1"/>
            <a:r>
              <a:rPr lang="en-US" dirty="0" smtClean="0"/>
              <a:t>11.5” on </a:t>
            </a:r>
            <a:r>
              <a:rPr lang="en-US" b="1" dirty="0" smtClean="0">
                <a:solidFill>
                  <a:srgbClr val="FF9E1D"/>
                </a:solidFill>
              </a:rPr>
              <a:t>PORTABLE LADDERS </a:t>
            </a:r>
            <a:r>
              <a:rPr lang="en-US" dirty="0" smtClean="0"/>
              <a:t>and </a:t>
            </a:r>
          </a:p>
          <a:p>
            <a:pPr lvl="1"/>
            <a:r>
              <a:rPr lang="en-US" dirty="0" smtClean="0"/>
              <a:t>16” on </a:t>
            </a:r>
            <a:r>
              <a:rPr lang="en-US" b="1" dirty="0" smtClean="0">
                <a:solidFill>
                  <a:srgbClr val="FF9E1D"/>
                </a:solidFill>
              </a:rPr>
              <a:t>FIXED LADDERS</a:t>
            </a:r>
            <a:endParaRPr lang="en-US" b="1" dirty="0">
              <a:solidFill>
                <a:srgbClr val="FF9E1D"/>
              </a:solidFill>
            </a:endParaRPr>
          </a:p>
          <a:p>
            <a:pPr marL="0" indent="0">
              <a:buNone/>
            </a:pPr>
            <a:endParaRPr lang="en-US" dirty="0" smtClean="0"/>
          </a:p>
          <a:p>
            <a:pPr marL="0" indent="0">
              <a:buNone/>
            </a:pPr>
            <a:r>
              <a:rPr lang="en-US" dirty="0" smtClean="0"/>
              <a:t>Exceptions:</a:t>
            </a:r>
            <a:endParaRPr lang="en-US" dirty="0"/>
          </a:p>
          <a:p>
            <a:r>
              <a:rPr lang="en-US" dirty="0" smtClean="0"/>
              <a:t>minimum </a:t>
            </a:r>
            <a:r>
              <a:rPr lang="en-US" dirty="0"/>
              <a:t>clear width does not apply to ladders with narrow rungs that are not designed to be stepped on, such as those located on the tapered end of orchard ladders and similar </a:t>
            </a:r>
            <a:r>
              <a:rPr lang="en-US" dirty="0" smtClean="0"/>
              <a:t>ladders</a:t>
            </a:r>
          </a:p>
          <a:p>
            <a:r>
              <a:rPr lang="en-US" dirty="0" smtClean="0"/>
              <a:t>Rungs </a:t>
            </a:r>
            <a:r>
              <a:rPr lang="en-US" dirty="0"/>
              <a:t>and steps of manhole entry ladders that are supported by the manhole opening must have a minimum clear width of 9 inches </a:t>
            </a:r>
            <a:endParaRPr lang="en-US" dirty="0" smtClean="0"/>
          </a:p>
          <a:p>
            <a:r>
              <a:rPr lang="en-US" dirty="0" smtClean="0"/>
              <a:t>Rungs </a:t>
            </a:r>
            <a:r>
              <a:rPr lang="en-US" dirty="0"/>
              <a:t>and steps on rolling ladders used in telecommunication centers must have a minimum clear width of 8 inches </a:t>
            </a:r>
            <a:endParaRPr lang="en-US" dirty="0" smtClean="0"/>
          </a:p>
          <a:p>
            <a:r>
              <a:rPr lang="en-US" dirty="0" smtClean="0"/>
              <a:t>Stepstools </a:t>
            </a:r>
            <a:r>
              <a:rPr lang="en-US" dirty="0"/>
              <a:t>have a minimum clear width of 10.5 </a:t>
            </a:r>
            <a:r>
              <a:rPr lang="en-US" dirty="0" smtClean="0"/>
              <a:t>inches</a:t>
            </a:r>
            <a:endParaRPr lang="en-US" dirty="0"/>
          </a:p>
        </p:txBody>
      </p:sp>
    </p:spTree>
    <p:extLst>
      <p:ext uri="{BB962C8B-B14F-4D97-AF65-F5344CB8AC3E}">
        <p14:creationId xmlns:p14="http://schemas.microsoft.com/office/powerpoint/2010/main" val="342177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400" dirty="0"/>
              <a:t>General requirements for </a:t>
            </a:r>
            <a:r>
              <a:rPr lang="en-US" sz="3400" dirty="0" smtClean="0"/>
              <a:t>ALL </a:t>
            </a:r>
            <a:r>
              <a:rPr lang="en-US" sz="3400" dirty="0"/>
              <a:t>ladders</a:t>
            </a:r>
          </a:p>
        </p:txBody>
      </p:sp>
      <p:sp>
        <p:nvSpPr>
          <p:cNvPr id="3" name="Content Placeholder 2"/>
          <p:cNvSpPr>
            <a:spLocks noGrp="1"/>
          </p:cNvSpPr>
          <p:nvPr>
            <p:ph idx="1"/>
          </p:nvPr>
        </p:nvSpPr>
        <p:spPr>
          <a:xfrm>
            <a:off x="1212488" y="1443835"/>
            <a:ext cx="7931511" cy="5191970"/>
          </a:xfrm>
        </p:spPr>
        <p:txBody>
          <a:bodyPr>
            <a:normAutofit/>
          </a:bodyPr>
          <a:lstStyle/>
          <a:p>
            <a:r>
              <a:rPr lang="en-US" dirty="0" smtClean="0"/>
              <a:t>WOODEN LADDERS can </a:t>
            </a:r>
            <a:r>
              <a:rPr lang="en-US" b="1" dirty="0" smtClean="0"/>
              <a:t>NOT</a:t>
            </a:r>
            <a:r>
              <a:rPr lang="en-US" dirty="0" smtClean="0"/>
              <a:t> be coated with any material that may obscure structural defects</a:t>
            </a:r>
          </a:p>
          <a:p>
            <a:pPr marL="0" indent="0">
              <a:buNone/>
            </a:pPr>
            <a:endParaRPr lang="en-US" sz="1600" dirty="0" smtClean="0"/>
          </a:p>
          <a:p>
            <a:r>
              <a:rPr lang="en-US" dirty="0" smtClean="0"/>
              <a:t>METAL LADDERS MUST BE made with </a:t>
            </a:r>
            <a:r>
              <a:rPr lang="en-US" b="1" dirty="0" smtClean="0"/>
              <a:t>corrosion-resistant</a:t>
            </a:r>
            <a:r>
              <a:rPr lang="en-US" dirty="0" smtClean="0"/>
              <a:t> material or protected against corrosion</a:t>
            </a:r>
          </a:p>
          <a:p>
            <a:pPr marL="0" indent="0">
              <a:buNone/>
            </a:pPr>
            <a:endParaRPr lang="en-US" sz="1600" dirty="0" smtClean="0"/>
          </a:p>
          <a:p>
            <a:r>
              <a:rPr lang="en-US" dirty="0" smtClean="0"/>
              <a:t>Ladder surfaces </a:t>
            </a:r>
            <a:r>
              <a:rPr lang="en-US" b="1" dirty="0" smtClean="0"/>
              <a:t>MUST BE FREE </a:t>
            </a:r>
            <a:r>
              <a:rPr lang="en-US" dirty="0" smtClean="0"/>
              <a:t>of puncture and laceration hazards</a:t>
            </a:r>
          </a:p>
          <a:p>
            <a:pPr marL="0" indent="0">
              <a:buNone/>
            </a:pPr>
            <a:endParaRPr lang="en-US" sz="1600" dirty="0" smtClean="0"/>
          </a:p>
          <a:p>
            <a:r>
              <a:rPr lang="en-US" dirty="0" smtClean="0"/>
              <a:t>Ladders can </a:t>
            </a:r>
            <a:r>
              <a:rPr lang="en-US" b="1" dirty="0" smtClean="0"/>
              <a:t>ONLY BE USED </a:t>
            </a:r>
            <a:r>
              <a:rPr lang="en-US" dirty="0" smtClean="0"/>
              <a:t>for the purposes for which they were designed</a:t>
            </a:r>
          </a:p>
        </p:txBody>
      </p:sp>
    </p:spTree>
    <p:extLst>
      <p:ext uri="{BB962C8B-B14F-4D97-AF65-F5344CB8AC3E}">
        <p14:creationId xmlns:p14="http://schemas.microsoft.com/office/powerpoint/2010/main" val="240206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400" dirty="0"/>
              <a:t>General requirements for </a:t>
            </a:r>
            <a:r>
              <a:rPr lang="en-US" sz="3400" dirty="0" smtClean="0"/>
              <a:t>ALL </a:t>
            </a:r>
            <a:r>
              <a:rPr lang="en-US" sz="3400" dirty="0"/>
              <a:t>ladders</a:t>
            </a:r>
          </a:p>
        </p:txBody>
      </p:sp>
      <p:sp>
        <p:nvSpPr>
          <p:cNvPr id="3" name="Content Placeholder 2"/>
          <p:cNvSpPr>
            <a:spLocks noGrp="1"/>
          </p:cNvSpPr>
          <p:nvPr>
            <p:ph idx="1"/>
          </p:nvPr>
        </p:nvSpPr>
        <p:spPr>
          <a:xfrm>
            <a:off x="1212488" y="1596540"/>
            <a:ext cx="7931511" cy="5191970"/>
          </a:xfrm>
        </p:spPr>
        <p:txBody>
          <a:bodyPr>
            <a:noAutofit/>
          </a:bodyPr>
          <a:lstStyle/>
          <a:p>
            <a:r>
              <a:rPr lang="en-US" dirty="0"/>
              <a:t>Ladders </a:t>
            </a:r>
            <a:r>
              <a:rPr lang="en-US" b="1" dirty="0"/>
              <a:t>MUST BE </a:t>
            </a:r>
            <a:r>
              <a:rPr lang="en-US" dirty="0"/>
              <a:t>inspected </a:t>
            </a:r>
            <a:r>
              <a:rPr lang="en-US" b="1" dirty="0"/>
              <a:t>BEFORE INITIAL USE IN EACH WORK SHIFT</a:t>
            </a:r>
            <a:r>
              <a:rPr lang="en-US" dirty="0"/>
              <a:t>, and more frequently as necessary, to identify any visible defects that could cause employee injury</a:t>
            </a:r>
          </a:p>
          <a:p>
            <a:pPr marL="0" indent="0">
              <a:buNone/>
            </a:pPr>
            <a:endParaRPr lang="en-US" sz="1600" dirty="0" smtClean="0"/>
          </a:p>
          <a:p>
            <a:pPr marL="0" indent="0">
              <a:buNone/>
            </a:pPr>
            <a:endParaRPr lang="en-US" sz="1600" dirty="0" smtClean="0"/>
          </a:p>
          <a:p>
            <a:r>
              <a:rPr lang="en-US" dirty="0" smtClean="0"/>
              <a:t>Any </a:t>
            </a:r>
            <a:r>
              <a:rPr lang="en-US" dirty="0"/>
              <a:t>ladder with structural or other defects MUST BE IMMEDIATELY tagged "Dangerous: Do Not Use" or with similar language and REMOVED from service until repaired or </a:t>
            </a:r>
            <a:r>
              <a:rPr lang="en-US" dirty="0" smtClean="0"/>
              <a:t>replaced</a:t>
            </a:r>
          </a:p>
        </p:txBody>
      </p:sp>
    </p:spTree>
    <p:extLst>
      <p:ext uri="{BB962C8B-B14F-4D97-AF65-F5344CB8AC3E}">
        <p14:creationId xmlns:p14="http://schemas.microsoft.com/office/powerpoint/2010/main" val="10388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400" dirty="0"/>
              <a:t>General requirements for </a:t>
            </a:r>
            <a:r>
              <a:rPr lang="en-US" sz="3400" dirty="0" smtClean="0"/>
              <a:t>ALL </a:t>
            </a:r>
            <a:r>
              <a:rPr lang="en-US" sz="3400" dirty="0"/>
              <a:t>ladders</a:t>
            </a:r>
          </a:p>
        </p:txBody>
      </p:sp>
      <p:sp>
        <p:nvSpPr>
          <p:cNvPr id="3" name="Content Placeholder 2"/>
          <p:cNvSpPr>
            <a:spLocks noGrp="1"/>
          </p:cNvSpPr>
          <p:nvPr>
            <p:ph idx="1"/>
          </p:nvPr>
        </p:nvSpPr>
        <p:spPr>
          <a:xfrm>
            <a:off x="1212488" y="1596540"/>
            <a:ext cx="7931511" cy="5191970"/>
          </a:xfrm>
        </p:spPr>
        <p:txBody>
          <a:bodyPr>
            <a:noAutofit/>
          </a:bodyPr>
          <a:lstStyle/>
          <a:p>
            <a:r>
              <a:rPr lang="en-US" sz="3200" dirty="0" smtClean="0"/>
              <a:t>Workers MUST face </a:t>
            </a:r>
            <a:r>
              <a:rPr lang="en-US" sz="3200" dirty="0"/>
              <a:t>the ladder when climbing up or </a:t>
            </a:r>
            <a:r>
              <a:rPr lang="en-US" sz="3200" dirty="0" smtClean="0"/>
              <a:t>down</a:t>
            </a:r>
            <a:endParaRPr lang="en-US" sz="1800" dirty="0"/>
          </a:p>
          <a:p>
            <a:pPr marL="0" indent="0">
              <a:buNone/>
            </a:pPr>
            <a:endParaRPr lang="en-US" sz="1400" dirty="0" smtClean="0"/>
          </a:p>
          <a:p>
            <a:r>
              <a:rPr lang="en-US" sz="3200" dirty="0" smtClean="0"/>
              <a:t>Workers MUST use </a:t>
            </a:r>
            <a:r>
              <a:rPr lang="en-US" sz="3200" b="1" dirty="0"/>
              <a:t>at least one hand </a:t>
            </a:r>
            <a:r>
              <a:rPr lang="en-US" sz="3200" dirty="0"/>
              <a:t>to grasp the ladder when climbing up and </a:t>
            </a:r>
            <a:r>
              <a:rPr lang="en-US" sz="3200" dirty="0" smtClean="0"/>
              <a:t>down</a:t>
            </a:r>
            <a:endParaRPr lang="en-US" sz="1800" dirty="0"/>
          </a:p>
          <a:p>
            <a:pPr marL="0" indent="0">
              <a:buNone/>
            </a:pPr>
            <a:endParaRPr lang="en-US" sz="1800" dirty="0" smtClean="0"/>
          </a:p>
          <a:p>
            <a:r>
              <a:rPr lang="en-US" sz="3200" dirty="0" smtClean="0"/>
              <a:t>Workers are </a:t>
            </a:r>
            <a:r>
              <a:rPr lang="en-US" sz="3200" b="1" dirty="0" smtClean="0">
                <a:solidFill>
                  <a:srgbClr val="FF0000"/>
                </a:solidFill>
              </a:rPr>
              <a:t>PROHIBITED</a:t>
            </a:r>
            <a:r>
              <a:rPr lang="en-US" sz="3200" dirty="0" smtClean="0"/>
              <a:t> from carrying any </a:t>
            </a:r>
            <a:r>
              <a:rPr lang="en-US" sz="3200" dirty="0"/>
              <a:t>object or load that could cause </a:t>
            </a:r>
            <a:r>
              <a:rPr lang="en-US" sz="3200" dirty="0" smtClean="0"/>
              <a:t>them </a:t>
            </a:r>
            <a:r>
              <a:rPr lang="en-US" sz="3200" dirty="0"/>
              <a:t>to lose </a:t>
            </a:r>
            <a:r>
              <a:rPr lang="en-US" sz="3200" dirty="0" smtClean="0"/>
              <a:t>their balance </a:t>
            </a:r>
            <a:r>
              <a:rPr lang="en-US" sz="3200" dirty="0"/>
              <a:t>and fall while </a:t>
            </a:r>
            <a:r>
              <a:rPr lang="en-US" sz="3200" dirty="0" smtClean="0"/>
              <a:t>climbing</a:t>
            </a:r>
            <a:endParaRPr lang="en-US" sz="3200" dirty="0"/>
          </a:p>
        </p:txBody>
      </p:sp>
    </p:spTree>
    <p:extLst>
      <p:ext uri="{BB962C8B-B14F-4D97-AF65-F5344CB8AC3E}">
        <p14:creationId xmlns:p14="http://schemas.microsoft.com/office/powerpoint/2010/main" val="195020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600" dirty="0"/>
              <a:t>Portable </a:t>
            </a:r>
            <a:r>
              <a:rPr lang="en-US" sz="3600" dirty="0" smtClean="0"/>
              <a:t>Ladders</a:t>
            </a:r>
            <a:endParaRPr lang="en-US" sz="3400" dirty="0"/>
          </a:p>
        </p:txBody>
      </p:sp>
      <p:sp>
        <p:nvSpPr>
          <p:cNvPr id="3" name="Content Placeholder 2"/>
          <p:cNvSpPr>
            <a:spLocks noGrp="1"/>
          </p:cNvSpPr>
          <p:nvPr>
            <p:ph idx="1"/>
          </p:nvPr>
        </p:nvSpPr>
        <p:spPr>
          <a:xfrm>
            <a:off x="1212488" y="1443835"/>
            <a:ext cx="7931511" cy="5191970"/>
          </a:xfrm>
        </p:spPr>
        <p:txBody>
          <a:bodyPr>
            <a:noAutofit/>
          </a:bodyPr>
          <a:lstStyle/>
          <a:p>
            <a:r>
              <a:rPr lang="en-US" sz="2400" dirty="0" smtClean="0"/>
              <a:t>Rungs </a:t>
            </a:r>
            <a:r>
              <a:rPr lang="en-US" sz="2400" dirty="0"/>
              <a:t>and steps of portable metal ladders </a:t>
            </a:r>
            <a:r>
              <a:rPr lang="en-US" sz="2400" dirty="0" smtClean="0"/>
              <a:t>MUST BE </a:t>
            </a:r>
            <a:r>
              <a:rPr lang="en-US" sz="2400" b="1" dirty="0">
                <a:solidFill>
                  <a:srgbClr val="FF0000"/>
                </a:solidFill>
              </a:rPr>
              <a:t>corrugated</a:t>
            </a:r>
            <a:r>
              <a:rPr lang="en-US" sz="2400" dirty="0"/>
              <a:t>, </a:t>
            </a:r>
            <a:r>
              <a:rPr lang="en-US" sz="2400" b="1" dirty="0">
                <a:solidFill>
                  <a:srgbClr val="00FF00"/>
                </a:solidFill>
              </a:rPr>
              <a:t>knurled</a:t>
            </a:r>
            <a:r>
              <a:rPr lang="en-US" sz="2400" dirty="0"/>
              <a:t>, </a:t>
            </a:r>
            <a:r>
              <a:rPr lang="en-US" sz="2400" b="1" dirty="0">
                <a:solidFill>
                  <a:srgbClr val="FF00FF"/>
                </a:solidFill>
              </a:rPr>
              <a:t>dimpled</a:t>
            </a:r>
            <a:r>
              <a:rPr lang="en-US" sz="2400" dirty="0"/>
              <a:t>, </a:t>
            </a:r>
            <a:r>
              <a:rPr lang="en-US" sz="2400" b="1" dirty="0">
                <a:solidFill>
                  <a:srgbClr val="00FFFF"/>
                </a:solidFill>
              </a:rPr>
              <a:t>coated</a:t>
            </a:r>
            <a:r>
              <a:rPr lang="en-US" sz="2400" dirty="0"/>
              <a:t> with skid-resistant material, or otherwise treated to </a:t>
            </a:r>
            <a:r>
              <a:rPr lang="en-US" sz="2400" b="1" dirty="0" smtClean="0"/>
              <a:t>MINIMIZE</a:t>
            </a:r>
            <a:r>
              <a:rPr lang="en-US" sz="2400" dirty="0" smtClean="0"/>
              <a:t> </a:t>
            </a:r>
            <a:r>
              <a:rPr lang="en-US" sz="2400" dirty="0"/>
              <a:t>the possibility of </a:t>
            </a:r>
            <a:r>
              <a:rPr lang="en-US" sz="2400" dirty="0" smtClean="0"/>
              <a:t>slipping</a:t>
            </a:r>
          </a:p>
          <a:p>
            <a:pPr marL="0" indent="0">
              <a:buNone/>
            </a:pPr>
            <a:endParaRPr lang="en-US" sz="1200" dirty="0"/>
          </a:p>
          <a:p>
            <a:r>
              <a:rPr lang="en-US" sz="2400" dirty="0" smtClean="0"/>
              <a:t>Stepladders </a:t>
            </a:r>
            <a:r>
              <a:rPr lang="en-US" sz="2400" dirty="0"/>
              <a:t>or combination ladder used in a stepladder mode </a:t>
            </a:r>
            <a:r>
              <a:rPr lang="en-US" sz="2400" dirty="0" smtClean="0"/>
              <a:t>MUST BE </a:t>
            </a:r>
            <a:r>
              <a:rPr lang="en-US" sz="2400" dirty="0"/>
              <a:t>equipped with a </a:t>
            </a:r>
            <a:r>
              <a:rPr lang="en-US" sz="2400" b="1" dirty="0">
                <a:solidFill>
                  <a:srgbClr val="00FFFF"/>
                </a:solidFill>
              </a:rPr>
              <a:t>metal spreader or locking device</a:t>
            </a:r>
            <a:r>
              <a:rPr lang="en-US" sz="2400" dirty="0"/>
              <a:t> that securely holds the front and back sections in an </a:t>
            </a:r>
            <a:r>
              <a:rPr lang="en-US" sz="2400" b="1" dirty="0" smtClean="0">
                <a:solidFill>
                  <a:srgbClr val="FFFF00"/>
                </a:solidFill>
              </a:rPr>
              <a:t>OPEN</a:t>
            </a:r>
            <a:r>
              <a:rPr lang="en-US" sz="2400" dirty="0" smtClean="0"/>
              <a:t> </a:t>
            </a:r>
            <a:r>
              <a:rPr lang="en-US" sz="2400" dirty="0"/>
              <a:t>position while the ladder is in </a:t>
            </a:r>
            <a:r>
              <a:rPr lang="en-US" sz="2400" dirty="0" smtClean="0"/>
              <a:t>use</a:t>
            </a:r>
          </a:p>
          <a:p>
            <a:pPr marL="0" indent="0">
              <a:buNone/>
            </a:pPr>
            <a:endParaRPr lang="en-US" sz="1200" dirty="0"/>
          </a:p>
          <a:p>
            <a:r>
              <a:rPr lang="en-US" sz="2400" dirty="0"/>
              <a:t>Ladders </a:t>
            </a:r>
            <a:r>
              <a:rPr lang="en-US" sz="2400" dirty="0" smtClean="0"/>
              <a:t>can </a:t>
            </a:r>
            <a:r>
              <a:rPr lang="en-US" sz="2400" b="1" dirty="0" smtClean="0"/>
              <a:t>NOT</a:t>
            </a:r>
            <a:r>
              <a:rPr lang="en-US" sz="2400" dirty="0" smtClean="0"/>
              <a:t> be </a:t>
            </a:r>
            <a:r>
              <a:rPr lang="en-US" sz="2400" dirty="0"/>
              <a:t>loaded beyond the maximum intended </a:t>
            </a:r>
            <a:r>
              <a:rPr lang="en-US" sz="2400" dirty="0" smtClean="0"/>
              <a:t>load</a:t>
            </a:r>
            <a:endParaRPr lang="en-US" sz="2400" dirty="0"/>
          </a:p>
          <a:p>
            <a:pPr marL="800100" lvl="2" indent="0">
              <a:buNone/>
            </a:pPr>
            <a:r>
              <a:rPr lang="en-US" sz="1800" dirty="0" smtClean="0"/>
              <a:t>Note:  The </a:t>
            </a:r>
            <a:r>
              <a:rPr lang="en-US" sz="1800" dirty="0"/>
              <a:t>maximum intended </a:t>
            </a:r>
            <a:r>
              <a:rPr lang="en-US" sz="1800" dirty="0" smtClean="0"/>
              <a:t>load includes </a:t>
            </a:r>
            <a:r>
              <a:rPr lang="en-US" sz="1800" dirty="0"/>
              <a:t>the total load (weight and force) of the employee and all tools, equipment, and materials being carried.</a:t>
            </a:r>
          </a:p>
        </p:txBody>
      </p:sp>
    </p:spTree>
    <p:extLst>
      <p:ext uri="{BB962C8B-B14F-4D97-AF65-F5344CB8AC3E}">
        <p14:creationId xmlns:p14="http://schemas.microsoft.com/office/powerpoint/2010/main" val="64393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833016"/>
            <a:ext cx="7482545" cy="610820"/>
          </a:xfrm>
        </p:spPr>
        <p:txBody>
          <a:bodyPr/>
          <a:lstStyle/>
          <a:p>
            <a:r>
              <a:rPr lang="en-US" sz="3600" dirty="0"/>
              <a:t>Portable </a:t>
            </a:r>
            <a:r>
              <a:rPr lang="en-US" sz="3600" dirty="0" smtClean="0"/>
              <a:t>Ladders</a:t>
            </a:r>
            <a:endParaRPr lang="en-US" sz="3400" dirty="0"/>
          </a:p>
        </p:txBody>
      </p:sp>
      <p:sp>
        <p:nvSpPr>
          <p:cNvPr id="3" name="Content Placeholder 2"/>
          <p:cNvSpPr>
            <a:spLocks noGrp="1"/>
          </p:cNvSpPr>
          <p:nvPr>
            <p:ph idx="1"/>
          </p:nvPr>
        </p:nvSpPr>
        <p:spPr>
          <a:xfrm>
            <a:off x="1212488" y="1443835"/>
            <a:ext cx="7931511" cy="5191970"/>
          </a:xfrm>
        </p:spPr>
        <p:txBody>
          <a:bodyPr>
            <a:noAutofit/>
          </a:bodyPr>
          <a:lstStyle/>
          <a:p>
            <a:r>
              <a:rPr lang="en-US" dirty="0" smtClean="0"/>
              <a:t>Ladders MUST BE USED ONLY on </a:t>
            </a:r>
            <a:r>
              <a:rPr lang="en-US" dirty="0"/>
              <a:t>stable and level surfaces </a:t>
            </a:r>
            <a:r>
              <a:rPr lang="en-US" b="1" dirty="0"/>
              <a:t>unless</a:t>
            </a:r>
            <a:r>
              <a:rPr lang="en-US" dirty="0"/>
              <a:t> they are secured or stabilized to prevent accidental </a:t>
            </a:r>
            <a:r>
              <a:rPr lang="en-US" dirty="0" smtClean="0"/>
              <a:t>displacement</a:t>
            </a:r>
          </a:p>
          <a:p>
            <a:pPr marL="0" indent="0">
              <a:buNone/>
            </a:pPr>
            <a:endParaRPr lang="en-US" sz="1600" dirty="0" smtClean="0"/>
          </a:p>
          <a:p>
            <a:pPr marL="0" indent="0">
              <a:buNone/>
            </a:pPr>
            <a:endParaRPr lang="en-US" sz="1600" dirty="0"/>
          </a:p>
          <a:p>
            <a:r>
              <a:rPr lang="en-US" dirty="0" smtClean="0"/>
              <a:t>NO </a:t>
            </a:r>
            <a:r>
              <a:rPr lang="en-US" dirty="0"/>
              <a:t>portable single rail ladders are </a:t>
            </a:r>
            <a:r>
              <a:rPr lang="en-US" dirty="0" smtClean="0"/>
              <a:t>allowed</a:t>
            </a:r>
          </a:p>
          <a:p>
            <a:pPr marL="0" indent="0">
              <a:buNone/>
            </a:pPr>
            <a:endParaRPr lang="en-US" sz="1600" dirty="0" smtClean="0"/>
          </a:p>
          <a:p>
            <a:pPr marL="0" indent="0">
              <a:buNone/>
            </a:pPr>
            <a:endParaRPr lang="en-US" sz="1600" dirty="0"/>
          </a:p>
          <a:p>
            <a:r>
              <a:rPr lang="en-US" dirty="0" smtClean="0"/>
              <a:t>Ladders can </a:t>
            </a:r>
            <a:r>
              <a:rPr lang="en-US" b="1" dirty="0" smtClean="0"/>
              <a:t>NOT</a:t>
            </a:r>
            <a:r>
              <a:rPr lang="en-US" dirty="0" smtClean="0"/>
              <a:t> be moved</a:t>
            </a:r>
            <a:r>
              <a:rPr lang="en-US" dirty="0"/>
              <a:t>, shifted, or extended while </a:t>
            </a:r>
            <a:r>
              <a:rPr lang="en-US" dirty="0" smtClean="0"/>
              <a:t>worker is on it</a:t>
            </a:r>
          </a:p>
        </p:txBody>
      </p:sp>
    </p:spTree>
    <p:extLst>
      <p:ext uri="{BB962C8B-B14F-4D97-AF65-F5344CB8AC3E}">
        <p14:creationId xmlns:p14="http://schemas.microsoft.com/office/powerpoint/2010/main" val="2516818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10762</TotalTime>
  <Words>1791</Words>
  <Application>Microsoft Macintosh PowerPoint</Application>
  <PresentationFormat>On-screen Show (4:3)</PresentationFormat>
  <Paragraphs>148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OSHA’s NEW 1910.23 Ladders</vt:lpstr>
      <vt:lpstr>Application of 1910.23</vt:lpstr>
      <vt:lpstr>General requirements for ALL ladders</vt:lpstr>
      <vt:lpstr>General requirements for ALL ladders</vt:lpstr>
      <vt:lpstr>General requirements for ALL ladders</vt:lpstr>
      <vt:lpstr>General requirements for ALL ladders</vt:lpstr>
      <vt:lpstr>General requirements for ALL ladders</vt:lpstr>
      <vt:lpstr>Portable Ladders</vt:lpstr>
      <vt:lpstr>Portable Ladders</vt:lpstr>
      <vt:lpstr>Portable Ladders</vt:lpstr>
      <vt:lpstr>Portable Ladders</vt:lpstr>
      <vt:lpstr>Portable Ladders</vt:lpstr>
      <vt:lpstr>Fixed Ladders </vt:lpstr>
      <vt:lpstr>Fixed Ladders </vt:lpstr>
      <vt:lpstr>Fixed Ladders </vt:lpstr>
      <vt:lpstr>Fixed Ladders </vt:lpstr>
      <vt:lpstr>Fixed Ladders </vt:lpstr>
      <vt:lpstr>Figure D-2 -- Slide-Step Fixed Ladder Sections</vt:lpstr>
      <vt:lpstr>Figure D-3 -- Example of Counterbalanced Hatch Cover at Roof</vt:lpstr>
      <vt:lpstr>Figure D-4 -- Individual Rung Ladder</vt:lpstr>
      <vt:lpstr>Figure D-5 -- Fixed Ladder Clearances</vt:lpstr>
      <vt:lpstr>Mobile ladder stands and  mobile ladder stand platforms</vt:lpstr>
      <vt:lpstr>Mobile ladder stands and  mobile ladder stand platforms</vt:lpstr>
      <vt:lpstr>Mobile ladder stands and  mobile ladder stand platforms</vt:lpstr>
      <vt:lpstr>Mobile ladder stands and  mobile ladder stand platforms</vt:lpstr>
      <vt:lpstr>Mobile ladder stands and  mobile ladder stand platforms</vt:lpstr>
      <vt:lpstr>Design requirements for  Mobile Ladder Stand Platforms</vt:lpstr>
      <vt:lpstr>Design requirements for  Mobile Ladder Stand Platforms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Bryan Haywood</cp:lastModifiedBy>
  <cp:revision>422</cp:revision>
  <dcterms:created xsi:type="dcterms:W3CDTF">2013-08-21T19:17:07Z</dcterms:created>
  <dcterms:modified xsi:type="dcterms:W3CDTF">2017-02-24T04:19:32Z</dcterms:modified>
</cp:coreProperties>
</file>